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Lst>
  <p:notesMasterIdLst>
    <p:notesMasterId r:id="rId87"/>
  </p:notesMasterIdLst>
  <p:sldIdLst>
    <p:sldId id="256" r:id="rId2"/>
    <p:sldId id="352" r:id="rId3"/>
    <p:sldId id="365" r:id="rId4"/>
    <p:sldId id="357" r:id="rId5"/>
    <p:sldId id="367" r:id="rId6"/>
    <p:sldId id="358" r:id="rId7"/>
    <p:sldId id="366" r:id="rId8"/>
    <p:sldId id="359" r:id="rId9"/>
    <p:sldId id="360" r:id="rId10"/>
    <p:sldId id="355" r:id="rId11"/>
    <p:sldId id="351" r:id="rId12"/>
    <p:sldId id="354" r:id="rId13"/>
    <p:sldId id="314" r:id="rId14"/>
    <p:sldId id="334" r:id="rId15"/>
    <p:sldId id="375" r:id="rId16"/>
    <p:sldId id="335" r:id="rId17"/>
    <p:sldId id="336" r:id="rId18"/>
    <p:sldId id="361" r:id="rId19"/>
    <p:sldId id="337" r:id="rId20"/>
    <p:sldId id="368" r:id="rId21"/>
    <p:sldId id="315" r:id="rId22"/>
    <p:sldId id="316" r:id="rId23"/>
    <p:sldId id="317" r:id="rId24"/>
    <p:sldId id="318" r:id="rId25"/>
    <p:sldId id="371" r:id="rId26"/>
    <p:sldId id="319" r:id="rId27"/>
    <p:sldId id="324" r:id="rId28"/>
    <p:sldId id="370" r:id="rId29"/>
    <p:sldId id="325" r:id="rId30"/>
    <p:sldId id="326" r:id="rId31"/>
    <p:sldId id="339" r:id="rId32"/>
    <p:sldId id="340" r:id="rId33"/>
    <p:sldId id="327" r:id="rId34"/>
    <p:sldId id="332" r:id="rId35"/>
    <p:sldId id="362" r:id="rId36"/>
    <p:sldId id="364" r:id="rId37"/>
    <p:sldId id="342" r:id="rId38"/>
    <p:sldId id="343" r:id="rId39"/>
    <p:sldId id="344" r:id="rId40"/>
    <p:sldId id="345" r:id="rId41"/>
    <p:sldId id="346" r:id="rId42"/>
    <p:sldId id="347" r:id="rId43"/>
    <p:sldId id="348" r:id="rId44"/>
    <p:sldId id="363" r:id="rId45"/>
    <p:sldId id="350" r:id="rId46"/>
    <p:sldId id="378" r:id="rId47"/>
    <p:sldId id="379" r:id="rId48"/>
    <p:sldId id="381" r:id="rId49"/>
    <p:sldId id="383" r:id="rId50"/>
    <p:sldId id="384" r:id="rId51"/>
    <p:sldId id="306" r:id="rId52"/>
    <p:sldId id="387" r:id="rId53"/>
    <p:sldId id="388" r:id="rId54"/>
    <p:sldId id="389" r:id="rId55"/>
    <p:sldId id="386" r:id="rId56"/>
    <p:sldId id="310" r:id="rId57"/>
    <p:sldId id="309" r:id="rId58"/>
    <p:sldId id="390" r:id="rId59"/>
    <p:sldId id="395" r:id="rId60"/>
    <p:sldId id="396" r:id="rId61"/>
    <p:sldId id="287" r:id="rId62"/>
    <p:sldId id="290" r:id="rId63"/>
    <p:sldId id="397" r:id="rId64"/>
    <p:sldId id="292" r:id="rId65"/>
    <p:sldId id="295" r:id="rId66"/>
    <p:sldId id="296" r:id="rId67"/>
    <p:sldId id="297" r:id="rId68"/>
    <p:sldId id="298" r:id="rId69"/>
    <p:sldId id="299" r:id="rId70"/>
    <p:sldId id="300" r:id="rId71"/>
    <p:sldId id="301" r:id="rId72"/>
    <p:sldId id="302" r:id="rId73"/>
    <p:sldId id="303" r:id="rId74"/>
    <p:sldId id="373" r:id="rId75"/>
    <p:sldId id="374" r:id="rId76"/>
    <p:sldId id="304" r:id="rId77"/>
    <p:sldId id="277" r:id="rId78"/>
    <p:sldId id="281" r:id="rId79"/>
    <p:sldId id="257" r:id="rId80"/>
    <p:sldId id="263" r:id="rId81"/>
    <p:sldId id="259" r:id="rId82"/>
    <p:sldId id="260" r:id="rId83"/>
    <p:sldId id="261" r:id="rId84"/>
    <p:sldId id="268" r:id="rId85"/>
    <p:sldId id="270" r:id="rId8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9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heme" Target="theme/theme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0F3C0C-B97B-4DCC-84E3-A21AF970F7CD}" type="datetimeFigureOut">
              <a:rPr lang="en-US" smtClean="0"/>
              <a:t>2/20/2024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BD560C-766E-4A6A-B6CD-8959C3F5ED70}" type="slidenum">
              <a:rPr lang="en-US" smtClean="0"/>
              <a:t>‹#›</a:t>
            </a:fld>
            <a:endParaRPr lang="en-US"/>
          </a:p>
        </p:txBody>
      </p:sp>
    </p:spTree>
    <p:extLst>
      <p:ext uri="{BB962C8B-B14F-4D97-AF65-F5344CB8AC3E}">
        <p14:creationId xmlns:p14="http://schemas.microsoft.com/office/powerpoint/2010/main" val="42147020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304B1EA-1BF8-44B0-AC2C-11E8A354E762}" type="datetime1">
              <a:rPr lang="sr-Latn-RS" smtClean="0"/>
              <a:t>20.2.2024.</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6F15528-21DE-4FAA-801E-634DDDAF4B2B}" type="slidenum">
              <a:rPr lang="en-US" smtClean="0"/>
              <a:pPr/>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191DA4-142E-4D6B-9AA0-97D6885344C0}" type="datetime1">
              <a:rPr lang="sr-Latn-RS" smtClean="0"/>
              <a:t>20.2.2024.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534F10-C747-484A-9DA4-C8BD8F7D122B}" type="datetime1">
              <a:rPr lang="sr-Latn-RS" smtClean="0"/>
              <a:t>20.2.2024.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6E84D7-3D3A-4C51-A2AC-F19F3E73EA16}" type="datetime1">
              <a:rPr lang="sr-Latn-RS" smtClean="0"/>
              <a:t>20.2.2024.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8FD516A-CDCF-4C4A-BFA4-2CE7ED6CF2B8}" type="datetime1">
              <a:rPr lang="sr-Latn-RS" smtClean="0"/>
              <a:t>20.2.2024.</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a:t>Click to edit Master title style</a:t>
            </a:r>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F057B29-8856-4C07-BAB7-57F2CB000980}" type="datetime1">
              <a:rPr lang="sr-Latn-RS" smtClean="0"/>
              <a:t>20.2.2024.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29A373A-BED5-4315-9711-948E0D50487D}" type="datetime1">
              <a:rPr lang="sr-Latn-RS" smtClean="0"/>
              <a:t>20.2.2024.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9FC6186-2D6D-49C5-97FE-7152217DC766}" type="datetime1">
              <a:rPr lang="sr-Latn-RS" smtClean="0"/>
              <a:t>20.2.2024.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21DFDA5-82DD-4930-82F6-408753650C77}" type="datetime1">
              <a:rPr lang="sr-Latn-RS" smtClean="0"/>
              <a:t>20.2.2024.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206EF45-0805-4ACC-9121-B82437B97191}" type="datetime1">
              <a:rPr lang="sr-Latn-RS" smtClean="0"/>
              <a:t>20.2.2024.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p:txBody>
          <a:bodyPr/>
          <a:lstStyle/>
          <a:p>
            <a:fld id="{2FDDBD76-4C0C-467B-AC04-77F3408B8789}" type="datetime1">
              <a:rPr lang="sr-Latn-RS" smtClean="0"/>
              <a:t>20.2.2024.</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5519CA66-995A-4CB9-96FF-8D74F2CC7461}" type="datetime1">
              <a:rPr lang="sr-Latn-RS" smtClean="0"/>
              <a:t>20.2.2024.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6F15528-21DE-4FAA-801E-634DDDAF4B2B}" type="slidenum">
              <a:rPr lang="en-US" smtClean="0"/>
              <a:pPr/>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sr-Latn-RS" dirty="0"/>
              <a:t>Dejan Aleksić</a:t>
            </a:r>
            <a:endParaRPr lang="en-US" dirty="0"/>
          </a:p>
        </p:txBody>
      </p:sp>
      <p:sp>
        <p:nvSpPr>
          <p:cNvPr id="2" name="Title 1"/>
          <p:cNvSpPr>
            <a:spLocks noGrp="1"/>
          </p:cNvSpPr>
          <p:nvPr>
            <p:ph type="ctrTitle"/>
          </p:nvPr>
        </p:nvSpPr>
        <p:spPr/>
        <p:txBody>
          <a:bodyPr/>
          <a:lstStyle/>
          <a:p>
            <a:r>
              <a:rPr lang="sr-Latn-RS" dirty="0"/>
              <a:t>Movement disorders</a:t>
            </a:r>
            <a:endParaRPr lang="en-US" dirty="0"/>
          </a:p>
        </p:txBody>
      </p:sp>
    </p:spTree>
    <p:extLst>
      <p:ext uri="{BB962C8B-B14F-4D97-AF65-F5344CB8AC3E}">
        <p14:creationId xmlns:p14="http://schemas.microsoft.com/office/powerpoint/2010/main" val="1450708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pPr marL="0" indent="0" algn="ctr">
              <a:buNone/>
            </a:pPr>
            <a:r>
              <a:rPr lang="en-US" dirty="0"/>
              <a:t>HYPERKINETIC</a:t>
            </a:r>
            <a:endParaRPr lang="sr-Latn-RS" dirty="0"/>
          </a:p>
          <a:p>
            <a:pPr marL="0" indent="0" algn="just">
              <a:buNone/>
            </a:pPr>
            <a:r>
              <a:rPr lang="en-US" dirty="0"/>
              <a:t>Parkinsonism </a:t>
            </a:r>
            <a:endParaRPr lang="sr-Latn-RS" dirty="0"/>
          </a:p>
          <a:p>
            <a:pPr marL="0" indent="0" algn="just">
              <a:buNone/>
            </a:pPr>
            <a:r>
              <a:rPr lang="sr-Latn-RS" dirty="0"/>
              <a:t>-</a:t>
            </a:r>
            <a:r>
              <a:rPr lang="en-US" dirty="0"/>
              <a:t>primary </a:t>
            </a:r>
            <a:endParaRPr lang="sr-Latn-RS" dirty="0"/>
          </a:p>
          <a:p>
            <a:pPr marL="0" indent="0" algn="just">
              <a:buNone/>
            </a:pPr>
            <a:r>
              <a:rPr lang="sr-Latn-RS" dirty="0"/>
              <a:t>-</a:t>
            </a:r>
            <a:r>
              <a:rPr lang="en-US" dirty="0"/>
              <a:t>secondary</a:t>
            </a:r>
          </a:p>
        </p:txBody>
      </p:sp>
      <p:sp>
        <p:nvSpPr>
          <p:cNvPr id="4" name="Content Placeholder 3"/>
          <p:cNvSpPr>
            <a:spLocks noGrp="1"/>
          </p:cNvSpPr>
          <p:nvPr>
            <p:ph sz="half" idx="2"/>
          </p:nvPr>
        </p:nvSpPr>
        <p:spPr/>
        <p:txBody>
          <a:bodyPr>
            <a:normAutofit/>
          </a:bodyPr>
          <a:lstStyle/>
          <a:p>
            <a:pPr marL="0" indent="0" algn="ctr">
              <a:buNone/>
            </a:pPr>
            <a:r>
              <a:rPr lang="en-US" dirty="0"/>
              <a:t>HYPERKINETIC</a:t>
            </a:r>
          </a:p>
          <a:p>
            <a:pPr marL="0" indent="0" algn="just">
              <a:buNone/>
            </a:pPr>
            <a:r>
              <a:rPr lang="en-US" dirty="0"/>
              <a:t>   </a:t>
            </a:r>
            <a:r>
              <a:rPr lang="en-US" dirty="0" err="1"/>
              <a:t>Horea</a:t>
            </a:r>
            <a:endParaRPr lang="en-US" dirty="0"/>
          </a:p>
          <a:p>
            <a:pPr marL="0" indent="0" algn="just">
              <a:buNone/>
            </a:pPr>
            <a:r>
              <a:rPr lang="en-US" dirty="0"/>
              <a:t>   Ballism</a:t>
            </a:r>
          </a:p>
          <a:p>
            <a:pPr marL="0" indent="0" algn="just">
              <a:buNone/>
            </a:pPr>
            <a:r>
              <a:rPr lang="en-US" dirty="0"/>
              <a:t>   Athetosis</a:t>
            </a:r>
          </a:p>
          <a:p>
            <a:pPr marL="0" indent="0" algn="just">
              <a:buNone/>
            </a:pPr>
            <a:r>
              <a:rPr lang="en-US" dirty="0"/>
              <a:t>   Dystonia</a:t>
            </a:r>
          </a:p>
          <a:p>
            <a:pPr marL="0" indent="0" algn="just">
              <a:buNone/>
            </a:pPr>
            <a:r>
              <a:rPr lang="en-US" dirty="0"/>
              <a:t>    Tremor</a:t>
            </a:r>
          </a:p>
          <a:p>
            <a:pPr marL="0" indent="0" algn="just">
              <a:buNone/>
            </a:pPr>
            <a:r>
              <a:rPr lang="en-US" dirty="0"/>
              <a:t>    Tics</a:t>
            </a:r>
            <a:r>
              <a:rPr lang="sr-Cyrl-RS" dirty="0"/>
              <a:t>   </a:t>
            </a:r>
          </a:p>
        </p:txBody>
      </p:sp>
      <p:sp>
        <p:nvSpPr>
          <p:cNvPr id="6" name="Slide Number Placeholder 5"/>
          <p:cNvSpPr>
            <a:spLocks noGrp="1"/>
          </p:cNvSpPr>
          <p:nvPr>
            <p:ph type="sldNum" sz="quarter" idx="12"/>
          </p:nvPr>
        </p:nvSpPr>
        <p:spPr/>
        <p:txBody>
          <a:bodyPr/>
          <a:lstStyle/>
          <a:p>
            <a:fld id="{B6F15528-21DE-4FAA-801E-634DDDAF4B2B}" type="slidenum">
              <a:rPr lang="en-US" smtClean="0"/>
              <a:pPr/>
              <a:t>10</a:t>
            </a:fld>
            <a:endParaRPr lang="en-US"/>
          </a:p>
        </p:txBody>
      </p:sp>
      <p:sp>
        <p:nvSpPr>
          <p:cNvPr id="7" name="Date Placeholder 6"/>
          <p:cNvSpPr>
            <a:spLocks noGrp="1"/>
          </p:cNvSpPr>
          <p:nvPr>
            <p:ph type="dt" sz="half" idx="10"/>
          </p:nvPr>
        </p:nvSpPr>
        <p:spPr/>
        <p:txBody>
          <a:bodyPr/>
          <a:lstStyle/>
          <a:p>
            <a:fld id="{DE6736A9-0993-4D04-8A72-01791E4D4038}" type="datetime1">
              <a:rPr lang="sr-Latn-RS" smtClean="0"/>
              <a:t>20.2.2024.</a:t>
            </a:fld>
            <a:endParaRPr lang="en-US"/>
          </a:p>
        </p:txBody>
      </p:sp>
      <p:sp>
        <p:nvSpPr>
          <p:cNvPr id="9" name="Title 6">
            <a:extLst>
              <a:ext uri="{FF2B5EF4-FFF2-40B4-BE49-F238E27FC236}">
                <a16:creationId xmlns:a16="http://schemas.microsoft.com/office/drawing/2014/main" id="{E9AA4092-C6A2-7D7F-80BF-CFC5FF02E5C3}"/>
              </a:ext>
            </a:extLst>
          </p:cNvPr>
          <p:cNvSpPr>
            <a:spLocks noGrp="1"/>
          </p:cNvSpPr>
          <p:nvPr>
            <p:ph type="title"/>
          </p:nvPr>
        </p:nvSpPr>
        <p:spPr>
          <a:xfrm>
            <a:off x="425450" y="407988"/>
            <a:ext cx="8261350" cy="1039812"/>
          </a:xfrm>
        </p:spPr>
        <p:txBody>
          <a:bodyPr/>
          <a:lstStyle/>
          <a:p>
            <a:r>
              <a:rPr lang="sr-Latn-RS" dirty="0"/>
              <a:t>Movement disorders</a:t>
            </a:r>
            <a:endParaRPr lang="en-US" dirty="0"/>
          </a:p>
        </p:txBody>
      </p:sp>
    </p:spTree>
    <p:extLst>
      <p:ext uri="{BB962C8B-B14F-4D97-AF65-F5344CB8AC3E}">
        <p14:creationId xmlns:p14="http://schemas.microsoft.com/office/powerpoint/2010/main" val="2668201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PARKINSONISM</a:t>
            </a:r>
          </a:p>
        </p:txBody>
      </p:sp>
      <p:sp>
        <p:nvSpPr>
          <p:cNvPr id="3" name="Content Placeholder 2"/>
          <p:cNvSpPr>
            <a:spLocks noGrp="1"/>
          </p:cNvSpPr>
          <p:nvPr>
            <p:ph idx="1"/>
          </p:nvPr>
        </p:nvSpPr>
        <p:spPr/>
        <p:txBody>
          <a:bodyPr/>
          <a:lstStyle/>
          <a:p>
            <a:pPr marL="0" indent="0">
              <a:buNone/>
            </a:pPr>
            <a:r>
              <a:rPr lang="en-US" dirty="0"/>
              <a:t>A clinical syndrome characterized by tremor, bradykinesia and rigidity</a:t>
            </a:r>
          </a:p>
          <a:p>
            <a:pPr marL="0" indent="0">
              <a:buNone/>
            </a:pPr>
            <a:endParaRPr lang="en-US" dirty="0"/>
          </a:p>
          <a:p>
            <a:pPr marL="0" indent="0" algn="just">
              <a:buNone/>
            </a:pPr>
            <a:r>
              <a:rPr lang="en-US" dirty="0"/>
              <a:t>It is necessary to know the difference between the concept of parkinsonism as a syndrome and Parkinson's disease, which is just one, idiopathic entity from this syndrome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6" name="Date Placeholder 5"/>
          <p:cNvSpPr>
            <a:spLocks noGrp="1"/>
          </p:cNvSpPr>
          <p:nvPr>
            <p:ph type="dt" sz="half" idx="10"/>
          </p:nvPr>
        </p:nvSpPr>
        <p:spPr/>
        <p:txBody>
          <a:bodyPr/>
          <a:lstStyle/>
          <a:p>
            <a:fld id="{139A9498-7F4C-4A31-8A50-5F77636E8E25}" type="datetime1">
              <a:rPr lang="sr-Latn-RS" smtClean="0"/>
              <a:t>20.2.2024.</a:t>
            </a:fld>
            <a:endParaRPr lang="en-US"/>
          </a:p>
        </p:txBody>
      </p:sp>
    </p:spTree>
    <p:extLst>
      <p:ext uri="{BB962C8B-B14F-4D97-AF65-F5344CB8AC3E}">
        <p14:creationId xmlns:p14="http://schemas.microsoft.com/office/powerpoint/2010/main" val="3450137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304800"/>
            <a:ext cx="6943759" cy="5909310"/>
          </a:xfrm>
          <a:prstGeom prst="rect">
            <a:avLst/>
          </a:prstGeom>
          <a:noFill/>
        </p:spPr>
        <p:txBody>
          <a:bodyPr wrap="square" rtlCol="0">
            <a:spAutoFit/>
          </a:bodyPr>
          <a:lstStyle/>
          <a:p>
            <a:r>
              <a:rPr lang="en-US" dirty="0"/>
              <a:t>DIFFERENTIAL DIAGNOSIS OF PARKINSONISM </a:t>
            </a:r>
            <a:endParaRPr lang="sr-Latn-RS" dirty="0"/>
          </a:p>
          <a:p>
            <a:r>
              <a:rPr lang="en-US" dirty="0">
                <a:solidFill>
                  <a:srgbClr val="FF0000"/>
                </a:solidFill>
              </a:rPr>
              <a:t>Primary (idiopathic) parkinsonism </a:t>
            </a:r>
            <a:endParaRPr lang="sr-Latn-RS" dirty="0">
              <a:solidFill>
                <a:srgbClr val="FF0000"/>
              </a:solidFill>
            </a:endParaRPr>
          </a:p>
          <a:p>
            <a:r>
              <a:rPr lang="en-US" dirty="0"/>
              <a:t>Parkinson's disease </a:t>
            </a:r>
            <a:endParaRPr lang="sr-Latn-RS" dirty="0"/>
          </a:p>
          <a:p>
            <a:r>
              <a:rPr lang="en-US" dirty="0">
                <a:solidFill>
                  <a:srgbClr val="FF0000"/>
                </a:solidFill>
              </a:rPr>
              <a:t>Secondary (symptomatic parkinsonism) </a:t>
            </a:r>
            <a:endParaRPr lang="sr-Latn-RS" dirty="0">
              <a:solidFill>
                <a:srgbClr val="FF0000"/>
              </a:solidFill>
            </a:endParaRPr>
          </a:p>
          <a:p>
            <a:r>
              <a:rPr lang="en-US" dirty="0"/>
              <a:t>Drug-induced parkinsonism </a:t>
            </a:r>
            <a:endParaRPr lang="sr-Latn-RS" dirty="0"/>
          </a:p>
          <a:p>
            <a:r>
              <a:rPr lang="en-US" dirty="0"/>
              <a:t>Infectious </a:t>
            </a:r>
            <a:endParaRPr lang="sr-Latn-RS" dirty="0"/>
          </a:p>
          <a:p>
            <a:r>
              <a:rPr lang="en-US" dirty="0"/>
              <a:t>Metabolic </a:t>
            </a:r>
            <a:endParaRPr lang="sr-Latn-RS" dirty="0"/>
          </a:p>
          <a:p>
            <a:r>
              <a:rPr lang="en-US" dirty="0"/>
              <a:t>Structural damage </a:t>
            </a:r>
            <a:endParaRPr lang="sr-Latn-RS" dirty="0"/>
          </a:p>
          <a:p>
            <a:r>
              <a:rPr lang="en-US" dirty="0"/>
              <a:t>Toxins </a:t>
            </a:r>
            <a:endParaRPr lang="sr-Latn-RS" dirty="0"/>
          </a:p>
          <a:p>
            <a:r>
              <a:rPr lang="en-US" dirty="0"/>
              <a:t>Vascular </a:t>
            </a:r>
            <a:endParaRPr lang="sr-Latn-RS" dirty="0"/>
          </a:p>
          <a:p>
            <a:r>
              <a:rPr lang="en-US" dirty="0">
                <a:solidFill>
                  <a:srgbClr val="FF0000"/>
                </a:solidFill>
              </a:rPr>
              <a:t>Atypical parkinsonism (</a:t>
            </a:r>
            <a:r>
              <a:rPr lang="en-US" dirty="0" err="1">
                <a:solidFill>
                  <a:srgbClr val="FF0000"/>
                </a:solidFill>
              </a:rPr>
              <a:t>parkinson</a:t>
            </a:r>
            <a:r>
              <a:rPr lang="en-US" dirty="0">
                <a:solidFill>
                  <a:srgbClr val="FF0000"/>
                </a:solidFill>
              </a:rPr>
              <a:t>-plus syndromes) </a:t>
            </a:r>
            <a:r>
              <a:rPr lang="en-US" dirty="0"/>
              <a:t>Corticobasal degeneration </a:t>
            </a:r>
            <a:endParaRPr lang="sr-Latn-RS" dirty="0"/>
          </a:p>
          <a:p>
            <a:r>
              <a:rPr lang="en-US" dirty="0"/>
              <a:t>Progressive supranuclear palsy </a:t>
            </a:r>
            <a:endParaRPr lang="sr-Latn-RS" dirty="0"/>
          </a:p>
          <a:p>
            <a:r>
              <a:rPr lang="en-US" dirty="0"/>
              <a:t>Multiple system atrophy </a:t>
            </a:r>
            <a:endParaRPr lang="sr-Latn-RS" dirty="0"/>
          </a:p>
          <a:p>
            <a:r>
              <a:rPr lang="en-US" dirty="0">
                <a:solidFill>
                  <a:srgbClr val="FF0000"/>
                </a:solidFill>
              </a:rPr>
              <a:t>Parkinsonism within hereditary degenerative diseases </a:t>
            </a:r>
            <a:r>
              <a:rPr lang="en-US" dirty="0"/>
              <a:t>Genetically conditioned forms of parkinsonism Spinocerebellar ataxias </a:t>
            </a:r>
            <a:endParaRPr lang="sr-Latn-RS" dirty="0"/>
          </a:p>
          <a:p>
            <a:r>
              <a:rPr lang="en-US" dirty="0"/>
              <a:t>Wilson's disease </a:t>
            </a:r>
            <a:endParaRPr lang="sr-Latn-RS" dirty="0"/>
          </a:p>
          <a:p>
            <a:r>
              <a:rPr lang="en-US" dirty="0" err="1"/>
              <a:t>Hallervorden-Spatz</a:t>
            </a:r>
            <a:r>
              <a:rPr lang="en-US" dirty="0"/>
              <a:t> disease/NBIA </a:t>
            </a:r>
            <a:endParaRPr lang="sr-Latn-RS" dirty="0"/>
          </a:p>
          <a:p>
            <a:r>
              <a:rPr lang="en-US" dirty="0"/>
              <a:t>Juvenile Huntington's disease </a:t>
            </a:r>
            <a:endParaRPr lang="sr-Latn-RS" dirty="0"/>
          </a:p>
          <a:p>
            <a:r>
              <a:rPr lang="en-US" dirty="0" err="1"/>
              <a:t>Neuroacanthocytosis</a:t>
            </a:r>
            <a:r>
              <a:rPr lang="sr-Cyrl-RS" dirty="0"/>
              <a:t>     </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6" name="Date Placeholder 5"/>
          <p:cNvSpPr>
            <a:spLocks noGrp="1"/>
          </p:cNvSpPr>
          <p:nvPr>
            <p:ph type="dt" sz="half" idx="10"/>
          </p:nvPr>
        </p:nvSpPr>
        <p:spPr/>
        <p:txBody>
          <a:bodyPr/>
          <a:lstStyle/>
          <a:p>
            <a:fld id="{6B60FAB6-8130-4691-8A5F-0381524E07EE}" type="datetime1">
              <a:rPr lang="sr-Latn-RS" smtClean="0"/>
              <a:t>20.2.2024.</a:t>
            </a:fld>
            <a:endParaRPr lang="en-US"/>
          </a:p>
        </p:txBody>
      </p:sp>
    </p:spTree>
    <p:extLst>
      <p:ext uri="{BB962C8B-B14F-4D97-AF65-F5344CB8AC3E}">
        <p14:creationId xmlns:p14="http://schemas.microsoft.com/office/powerpoint/2010/main" val="980166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a:t>PARKINSON'S DISEASE</a:t>
            </a:r>
          </a:p>
        </p:txBody>
      </p:sp>
      <p:sp>
        <p:nvSpPr>
          <p:cNvPr id="3" name="Content Placeholder 2"/>
          <p:cNvSpPr>
            <a:spLocks noGrp="1"/>
          </p:cNvSpPr>
          <p:nvPr>
            <p:ph idx="1"/>
          </p:nvPr>
        </p:nvSpPr>
        <p:spPr>
          <a:xfrm>
            <a:off x="550863" y="2160587"/>
            <a:ext cx="8229600" cy="4525963"/>
          </a:xfrm>
        </p:spPr>
        <p:txBody>
          <a:bodyPr>
            <a:normAutofit/>
          </a:bodyPr>
          <a:lstStyle/>
          <a:p>
            <a:pPr marL="0" indent="0">
              <a:buNone/>
            </a:pPr>
            <a:r>
              <a:rPr lang="en-US" sz="2400" dirty="0"/>
              <a:t>James Parkinson, a London surgeon,</a:t>
            </a:r>
          </a:p>
          <a:p>
            <a:pPr marL="0" indent="0">
              <a:buNone/>
            </a:pPr>
            <a:r>
              <a:rPr lang="en-US" sz="2400" dirty="0"/>
              <a:t>geologist, fossil collector, politician</a:t>
            </a:r>
          </a:p>
          <a:p>
            <a:pPr marL="0" indent="0">
              <a:buNone/>
            </a:pPr>
            <a:r>
              <a:rPr lang="en-US" sz="2400" dirty="0"/>
              <a:t>An Essay on Shaking Palsy, 1817.</a:t>
            </a:r>
          </a:p>
          <a:p>
            <a:pPr marL="0" indent="0">
              <a:buNone/>
            </a:pPr>
            <a:r>
              <a:rPr lang="en-US" sz="2400" dirty="0"/>
              <a:t>Charcot was the first to name this disease</a:t>
            </a:r>
          </a:p>
          <a:p>
            <a:pPr marL="0" indent="0">
              <a:buNone/>
            </a:pPr>
            <a:r>
              <a:rPr lang="en-US" sz="2400" dirty="0"/>
              <a:t>                              Epidemiology</a:t>
            </a:r>
          </a:p>
          <a:p>
            <a:pPr marL="0" indent="0">
              <a:buNone/>
            </a:pPr>
            <a:r>
              <a:rPr lang="en-US" sz="2400" dirty="0"/>
              <a:t>The most common entity of parkinsonism syndrome</a:t>
            </a:r>
          </a:p>
          <a:p>
            <a:pPr marL="0" indent="0">
              <a:buNone/>
            </a:pPr>
            <a:r>
              <a:rPr lang="en-US" sz="2400" dirty="0"/>
              <a:t>1% older than 60 years, more often in &gt;80 years, 5% &lt;40 years</a:t>
            </a:r>
          </a:p>
          <a:p>
            <a:pPr marL="0" indent="0">
              <a:buNone/>
            </a:pPr>
            <a:r>
              <a:rPr lang="en-US" sz="2400" dirty="0"/>
              <a:t>The prevalence is slightly higher in men</a:t>
            </a:r>
          </a:p>
        </p:txBody>
      </p:sp>
      <p:pic>
        <p:nvPicPr>
          <p:cNvPr id="11267" name="Picture 3" descr="C:\Users\AC\Desktop\J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152401"/>
            <a:ext cx="2381250" cy="259080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6" name="Date Placeholder 5"/>
          <p:cNvSpPr>
            <a:spLocks noGrp="1"/>
          </p:cNvSpPr>
          <p:nvPr>
            <p:ph type="dt" sz="half" idx="10"/>
          </p:nvPr>
        </p:nvSpPr>
        <p:spPr/>
        <p:txBody>
          <a:bodyPr/>
          <a:lstStyle/>
          <a:p>
            <a:fld id="{28A75647-0EFB-40F2-BAC7-A988E0FB20BB}" type="datetime1">
              <a:rPr lang="sr-Latn-RS" smtClean="0"/>
              <a:t>20.2.2024.</a:t>
            </a:fld>
            <a:endParaRPr lang="en-US"/>
          </a:p>
        </p:txBody>
      </p:sp>
    </p:spTree>
    <p:extLst>
      <p:ext uri="{BB962C8B-B14F-4D97-AF65-F5344CB8AC3E}">
        <p14:creationId xmlns:p14="http://schemas.microsoft.com/office/powerpoint/2010/main" val="3299014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lgn="ctr">
              <a:buNone/>
            </a:pPr>
            <a:r>
              <a:rPr lang="en-US" sz="2800" dirty="0"/>
              <a:t>Etiology</a:t>
            </a:r>
          </a:p>
          <a:p>
            <a:pPr marL="0" indent="0" algn="just">
              <a:buNone/>
            </a:pPr>
            <a:r>
              <a:rPr lang="en-US" sz="2800" dirty="0"/>
              <a:t>Mild positive association with well water consumption, pesticide exposure, farm work, and rural life</a:t>
            </a:r>
          </a:p>
          <a:p>
            <a:pPr marL="0" indent="0" algn="just">
              <a:buNone/>
            </a:pPr>
            <a:r>
              <a:rPr lang="en-US" sz="2800" dirty="0"/>
              <a:t>Negative correlation with smoking</a:t>
            </a:r>
          </a:p>
          <a:p>
            <a:pPr marL="0" indent="0" algn="just">
              <a:buNone/>
            </a:pPr>
            <a:r>
              <a:rPr lang="en-US" sz="2800" dirty="0"/>
              <a:t>Genetic risk – 2.5-3 times higher risk in first degree relatives</a:t>
            </a:r>
          </a:p>
          <a:p>
            <a:pPr marL="0" indent="0" algn="just">
              <a:buNone/>
            </a:pPr>
            <a:r>
              <a:rPr lang="en-US" sz="2800" dirty="0"/>
              <a:t>In identical twins younger than 40 years at the onset of PD, the risk for the other twin is high, but if the disease begins after age 50, the risk is less than 10%, which is similar to fraternal twins</a:t>
            </a:r>
            <a:endParaRPr lang="sr-Cyrl-RS" sz="2800"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14</a:t>
            </a:fld>
            <a:endParaRPr lang="en-US"/>
          </a:p>
        </p:txBody>
      </p:sp>
      <p:sp>
        <p:nvSpPr>
          <p:cNvPr id="7" name="Date Placeholder 6"/>
          <p:cNvSpPr>
            <a:spLocks noGrp="1"/>
          </p:cNvSpPr>
          <p:nvPr>
            <p:ph type="dt" sz="half" idx="10"/>
          </p:nvPr>
        </p:nvSpPr>
        <p:spPr/>
        <p:txBody>
          <a:bodyPr/>
          <a:lstStyle/>
          <a:p>
            <a:fld id="{58B71137-89B5-4712-B4FA-30A8D2558ABD}" type="datetime1">
              <a:rPr lang="sr-Latn-RS" smtClean="0"/>
              <a:t>20.2.2024.</a:t>
            </a:fld>
            <a:endParaRPr lang="en-US"/>
          </a:p>
        </p:txBody>
      </p:sp>
      <p:sp>
        <p:nvSpPr>
          <p:cNvPr id="8" name="Title 1">
            <a:extLst>
              <a:ext uri="{FF2B5EF4-FFF2-40B4-BE49-F238E27FC236}">
                <a16:creationId xmlns:a16="http://schemas.microsoft.com/office/drawing/2014/main" id="{8CC45F9D-6447-0F3D-C7C4-AA15235B8D80}"/>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5497979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dirty="0"/>
              <a:t>Pathogenesis of Parkinson's disease</a:t>
            </a:r>
            <a:endParaRPr lang="sr-Latn-RS" dirty="0"/>
          </a:p>
          <a:p>
            <a:pPr marL="0" indent="0" algn="ctr">
              <a:buNone/>
            </a:pPr>
            <a:endParaRPr lang="en-US" dirty="0"/>
          </a:p>
          <a:p>
            <a:pPr marL="0" indent="0" algn="just">
              <a:buNone/>
            </a:pPr>
            <a:r>
              <a:rPr lang="en-US" dirty="0"/>
              <a:t>It has not been fully clarified, but two basic assumptions are significant in etiopathogenesis</a:t>
            </a:r>
          </a:p>
          <a:p>
            <a:pPr marL="0" indent="0" algn="just">
              <a:buNone/>
            </a:pPr>
            <a:r>
              <a:rPr lang="en-US" dirty="0"/>
              <a:t>a) effect of environmental factors</a:t>
            </a:r>
          </a:p>
          <a:p>
            <a:pPr marL="0" indent="0" algn="just">
              <a:buNone/>
            </a:pPr>
            <a:r>
              <a:rPr lang="en-US" dirty="0"/>
              <a:t>b) genetic factors</a:t>
            </a:r>
          </a:p>
          <a:p>
            <a:pPr marL="0" indent="0" algn="just">
              <a:buNone/>
            </a:pPr>
            <a:r>
              <a:rPr lang="en-US" dirty="0"/>
              <a:t>About 90% are sporadic cases</a:t>
            </a:r>
          </a:p>
          <a:p>
            <a:pPr marL="0" indent="0" algn="just">
              <a:buNone/>
            </a:pPr>
            <a:r>
              <a:rPr lang="en-US" dirty="0"/>
              <a:t>In the rest, a greater number of loci and genetic mutations were discovered that could be AD or AR hereditary (PARK1-PARK20).</a:t>
            </a:r>
            <a:endParaRPr lang="sr-Cyrl-R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6" name="Date Placeholder 5"/>
          <p:cNvSpPr>
            <a:spLocks noGrp="1"/>
          </p:cNvSpPr>
          <p:nvPr>
            <p:ph type="dt" sz="half" idx="10"/>
          </p:nvPr>
        </p:nvSpPr>
        <p:spPr/>
        <p:txBody>
          <a:bodyPr/>
          <a:lstStyle/>
          <a:p>
            <a:fld id="{187D503E-DD0A-4498-92CA-DDFEDE65A29D}" type="datetime1">
              <a:rPr lang="sr-Latn-RS" smtClean="0"/>
              <a:t>20.2.2024.</a:t>
            </a:fld>
            <a:endParaRPr lang="en-US"/>
          </a:p>
        </p:txBody>
      </p:sp>
      <p:sp>
        <p:nvSpPr>
          <p:cNvPr id="8" name="Title 1">
            <a:extLst>
              <a:ext uri="{FF2B5EF4-FFF2-40B4-BE49-F238E27FC236}">
                <a16:creationId xmlns:a16="http://schemas.microsoft.com/office/drawing/2014/main" id="{AEDD7A98-FA63-F389-E085-9CC167A11AFC}"/>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7251960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dirty="0"/>
              <a:t>Pathology of Parkinson's disease</a:t>
            </a:r>
          </a:p>
          <a:p>
            <a:pPr marL="0" indent="0" algn="ctr">
              <a:buNone/>
            </a:pPr>
            <a:endParaRPr lang="en-US" dirty="0"/>
          </a:p>
          <a:p>
            <a:pPr marL="0" indent="0" algn="just">
              <a:buNone/>
            </a:pPr>
            <a:r>
              <a:rPr lang="en-US" dirty="0"/>
              <a:t>Progressive degeneration and extinction of dopaminergic neurons in the pars compacta substantia nigra</a:t>
            </a:r>
          </a:p>
          <a:p>
            <a:pPr marL="0" indent="0" algn="just">
              <a:buNone/>
            </a:pPr>
            <a:r>
              <a:rPr lang="en-US" dirty="0"/>
              <a:t>They contain neuromelanin, a black pigment</a:t>
            </a:r>
          </a:p>
          <a:p>
            <a:pPr marL="0" indent="0" algn="just">
              <a:buNone/>
            </a:pPr>
            <a:r>
              <a:rPr lang="en-US" dirty="0"/>
              <a:t>Consequential impairment of nigrostriatal dopaminergic projections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6" name="Date Placeholder 5"/>
          <p:cNvSpPr>
            <a:spLocks noGrp="1"/>
          </p:cNvSpPr>
          <p:nvPr>
            <p:ph type="dt" sz="half" idx="10"/>
          </p:nvPr>
        </p:nvSpPr>
        <p:spPr/>
        <p:txBody>
          <a:bodyPr/>
          <a:lstStyle/>
          <a:p>
            <a:fld id="{AE9A6AD2-2800-4499-A0D8-E5C6E79B117B}" type="datetime1">
              <a:rPr lang="sr-Latn-RS" smtClean="0"/>
              <a:t>20.2.2024.</a:t>
            </a:fld>
            <a:endParaRPr lang="en-US"/>
          </a:p>
        </p:txBody>
      </p:sp>
      <p:sp>
        <p:nvSpPr>
          <p:cNvPr id="8" name="Title 1">
            <a:extLst>
              <a:ext uri="{FF2B5EF4-FFF2-40B4-BE49-F238E27FC236}">
                <a16:creationId xmlns:a16="http://schemas.microsoft.com/office/drawing/2014/main" id="{A58D096A-7570-BFA5-1196-80A3849EBCF7}"/>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555273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dirty="0"/>
              <a:t>Synthesis of dopamine</a:t>
            </a:r>
          </a:p>
          <a:p>
            <a:pPr marL="0" indent="0" algn="ctr">
              <a:buNone/>
            </a:pPr>
            <a:endParaRPr lang="en-US" dirty="0"/>
          </a:p>
          <a:p>
            <a:pPr marL="0" indent="0" algn="just">
              <a:buNone/>
            </a:pPr>
            <a:r>
              <a:rPr lang="en-US" dirty="0"/>
              <a:t>Tyrosine (tyrosine-hydroxylase) levodopa</a:t>
            </a:r>
          </a:p>
          <a:p>
            <a:pPr marL="0" indent="0" algn="just">
              <a:buNone/>
            </a:pPr>
            <a:endParaRPr lang="en-US" dirty="0"/>
          </a:p>
          <a:p>
            <a:pPr marL="0" indent="0" algn="just">
              <a:buNone/>
            </a:pPr>
            <a:r>
              <a:rPr lang="en-US" dirty="0"/>
              <a:t>Levodopa (dopa decarboxylase) dopamine</a:t>
            </a:r>
          </a:p>
          <a:p>
            <a:pPr marL="0" indent="0" algn="just">
              <a:buNone/>
            </a:pPr>
            <a:endParaRPr lang="en-US" dirty="0"/>
          </a:p>
          <a:p>
            <a:pPr marL="0" indent="0" algn="just">
              <a:buNone/>
            </a:pPr>
            <a:r>
              <a:rPr lang="en-US" dirty="0"/>
              <a:t>After release and binding to receptors (</a:t>
            </a:r>
            <a:r>
              <a:rPr lang="en-US" dirty="0" err="1"/>
              <a:t>autoreceptors</a:t>
            </a:r>
            <a:r>
              <a:rPr lang="en-US" dirty="0"/>
              <a:t> and postsynaptic), dopamine is taken up again in nerve endings and degraded (monoamine oxidase B and catechol-o-methyl transferase)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6" name="Date Placeholder 5"/>
          <p:cNvSpPr>
            <a:spLocks noGrp="1"/>
          </p:cNvSpPr>
          <p:nvPr>
            <p:ph type="dt" sz="half" idx="10"/>
          </p:nvPr>
        </p:nvSpPr>
        <p:spPr/>
        <p:txBody>
          <a:bodyPr/>
          <a:lstStyle/>
          <a:p>
            <a:fld id="{7AF87763-CE1E-42CE-887B-A5882DA87655}" type="datetime1">
              <a:rPr lang="sr-Latn-RS" smtClean="0"/>
              <a:t>20.2.2024.</a:t>
            </a:fld>
            <a:endParaRPr lang="en-US"/>
          </a:p>
        </p:txBody>
      </p:sp>
      <p:sp>
        <p:nvSpPr>
          <p:cNvPr id="8" name="Title 1">
            <a:extLst>
              <a:ext uri="{FF2B5EF4-FFF2-40B4-BE49-F238E27FC236}">
                <a16:creationId xmlns:a16="http://schemas.microsoft.com/office/drawing/2014/main" id="{F8C05F5E-680A-6F1D-5A2E-832E4B164347}"/>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21101519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AC\Desktop\Dopaminergic-synapse-and-dopamine-metabolism-a-b-In-the-presynaptic-terminal-of.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610600" cy="63246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18</a:t>
            </a:fld>
            <a:endParaRPr lang="en-US"/>
          </a:p>
        </p:txBody>
      </p:sp>
      <p:sp>
        <p:nvSpPr>
          <p:cNvPr id="4" name="Date Placeholder 3"/>
          <p:cNvSpPr>
            <a:spLocks noGrp="1"/>
          </p:cNvSpPr>
          <p:nvPr>
            <p:ph type="dt" sz="half" idx="10"/>
          </p:nvPr>
        </p:nvSpPr>
        <p:spPr/>
        <p:txBody>
          <a:bodyPr/>
          <a:lstStyle/>
          <a:p>
            <a:fld id="{87EF0140-5A72-4278-B4F4-2511F66C30C2}" type="datetime1">
              <a:rPr lang="sr-Latn-RS" smtClean="0"/>
              <a:t>20.2.2024.</a:t>
            </a:fld>
            <a:endParaRPr lang="en-US"/>
          </a:p>
        </p:txBody>
      </p:sp>
    </p:spTree>
    <p:extLst>
      <p:ext uri="{BB962C8B-B14F-4D97-AF65-F5344CB8AC3E}">
        <p14:creationId xmlns:p14="http://schemas.microsoft.com/office/powerpoint/2010/main" val="333878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400" dirty="0"/>
              <a:t>In the remaining neurons, eosinophilic, cytoplasmic inclusions (Lewy bodies) consisting of </a:t>
            </a:r>
            <a:r>
              <a:rPr lang="el-GR" sz="2400" dirty="0"/>
              <a:t>α-</a:t>
            </a:r>
            <a:r>
              <a:rPr lang="en-US" sz="2400" dirty="0"/>
              <a:t>synuclein and located in the basal ganglia, brainstem, cerebral cortex, and their number correlates with disease progression</a:t>
            </a:r>
          </a:p>
          <a:p>
            <a:pPr marL="0" indent="0">
              <a:buNone/>
            </a:pPr>
            <a:endParaRPr lang="en-US" sz="2400" dirty="0"/>
          </a:p>
          <a:p>
            <a:pPr marL="0" indent="0">
              <a:buNone/>
            </a:pPr>
            <a:r>
              <a:rPr lang="en-US" sz="2400" dirty="0"/>
              <a:t>In addition to the nigrostriatal pathway, other pathways responsible for non-motor symptoms (noradrenergic, serotonergic, cholinergic,...) are damaged in PD.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6" name="Date Placeholder 5"/>
          <p:cNvSpPr>
            <a:spLocks noGrp="1"/>
          </p:cNvSpPr>
          <p:nvPr>
            <p:ph type="dt" sz="half" idx="10"/>
          </p:nvPr>
        </p:nvSpPr>
        <p:spPr/>
        <p:txBody>
          <a:bodyPr/>
          <a:lstStyle/>
          <a:p>
            <a:fld id="{5E34A938-954E-451E-89A9-14AF40CC305C}" type="datetime1">
              <a:rPr lang="sr-Latn-RS" smtClean="0"/>
              <a:t>20.2.2024.</a:t>
            </a:fld>
            <a:endParaRPr lang="en-US"/>
          </a:p>
        </p:txBody>
      </p:sp>
      <p:sp>
        <p:nvSpPr>
          <p:cNvPr id="8" name="Title 1">
            <a:extLst>
              <a:ext uri="{FF2B5EF4-FFF2-40B4-BE49-F238E27FC236}">
                <a16:creationId xmlns:a16="http://schemas.microsoft.com/office/drawing/2014/main" id="{D9813939-DE1F-9B6E-BBFB-1535A1C53318}"/>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4146429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603750"/>
          </a:xfrm>
        </p:spPr>
        <p:txBody>
          <a:bodyPr>
            <a:normAutofit fontScale="92500" lnSpcReduction="10000"/>
          </a:bodyPr>
          <a:lstStyle/>
          <a:p>
            <a:pPr marL="0" indent="0" algn="ctr">
              <a:buNone/>
            </a:pPr>
            <a:r>
              <a:rPr lang="en-US" sz="2000" dirty="0"/>
              <a:t>Anatomy and function of the basal ganglia</a:t>
            </a:r>
          </a:p>
          <a:p>
            <a:pPr marL="0" indent="0" algn="ctr">
              <a:buNone/>
            </a:pPr>
            <a:endParaRPr lang="en-US" sz="2000" dirty="0"/>
          </a:p>
          <a:p>
            <a:pPr marL="0" indent="0" algn="just">
              <a:buNone/>
            </a:pPr>
            <a:r>
              <a:rPr lang="en-US" sz="2000" dirty="0"/>
              <a:t>A group of interconnected structures between the cerebral cortex and the brainstem, in the center of the brain</a:t>
            </a:r>
          </a:p>
          <a:p>
            <a:pPr marL="0" indent="0" algn="just">
              <a:buNone/>
            </a:pPr>
            <a:r>
              <a:rPr lang="en-US" sz="2000" dirty="0">
                <a:solidFill>
                  <a:srgbClr val="FF0000"/>
                </a:solidFill>
              </a:rPr>
              <a:t>Nc. </a:t>
            </a:r>
            <a:r>
              <a:rPr lang="en-US" sz="2000" dirty="0" err="1">
                <a:solidFill>
                  <a:srgbClr val="FF0000"/>
                </a:solidFill>
              </a:rPr>
              <a:t>caudatus</a:t>
            </a:r>
            <a:endParaRPr lang="en-US" sz="2000" dirty="0">
              <a:solidFill>
                <a:srgbClr val="FF0000"/>
              </a:solidFill>
            </a:endParaRPr>
          </a:p>
          <a:p>
            <a:pPr marL="0" indent="0" algn="just">
              <a:buNone/>
            </a:pPr>
            <a:r>
              <a:rPr lang="en-US" sz="2000" dirty="0"/>
              <a:t>                        ► </a:t>
            </a:r>
            <a:r>
              <a:rPr lang="en-US" sz="2000" dirty="0">
                <a:solidFill>
                  <a:srgbClr val="FF0000"/>
                </a:solidFill>
              </a:rPr>
              <a:t>neostriatum</a:t>
            </a:r>
          </a:p>
          <a:p>
            <a:pPr marL="0" indent="0" algn="just">
              <a:buNone/>
            </a:pPr>
            <a:r>
              <a:rPr lang="en-US" sz="2000" dirty="0">
                <a:solidFill>
                  <a:srgbClr val="FF0000"/>
                </a:solidFill>
              </a:rPr>
              <a:t>Putamen</a:t>
            </a:r>
            <a:r>
              <a:rPr lang="en-US" sz="2000" dirty="0"/>
              <a:t> </a:t>
            </a:r>
            <a:r>
              <a:rPr lang="sr-Latn-RS" sz="2000" dirty="0"/>
              <a:t>                                                </a:t>
            </a:r>
            <a:r>
              <a:rPr lang="en-US" sz="2000" dirty="0">
                <a:solidFill>
                  <a:srgbClr val="00B0F0"/>
                </a:solidFill>
              </a:rPr>
              <a:t>corpus striatum</a:t>
            </a:r>
          </a:p>
          <a:p>
            <a:pPr marL="0" indent="0" algn="just">
              <a:buNone/>
            </a:pPr>
            <a:r>
              <a:rPr lang="en-US" sz="2000" dirty="0"/>
              <a:t>Globus pallidus pars internus (</a:t>
            </a:r>
            <a:r>
              <a:rPr lang="en-US" sz="2000" dirty="0" err="1"/>
              <a:t>GPi</a:t>
            </a:r>
            <a:r>
              <a:rPr lang="en-US" sz="2000" dirty="0"/>
              <a:t>) and externus (</a:t>
            </a:r>
            <a:r>
              <a:rPr lang="en-US" sz="2000" dirty="0" err="1"/>
              <a:t>GPe</a:t>
            </a:r>
            <a:r>
              <a:rPr lang="en-US" sz="2000" dirty="0"/>
              <a:t>)</a:t>
            </a:r>
          </a:p>
          <a:p>
            <a:pPr marL="0" indent="0" algn="just">
              <a:buNone/>
            </a:pPr>
            <a:r>
              <a:rPr lang="en-US" sz="2000" dirty="0"/>
              <a:t>Nc. subthalamic (STN)</a:t>
            </a:r>
          </a:p>
          <a:p>
            <a:pPr marL="0" indent="0" algn="just">
              <a:buNone/>
            </a:pPr>
            <a:r>
              <a:rPr lang="en-US" sz="2000" dirty="0"/>
              <a:t>Substantia nigra (pars compacta et reticulata)</a:t>
            </a:r>
          </a:p>
          <a:p>
            <a:pPr marL="0" indent="0" algn="just">
              <a:buNone/>
            </a:pPr>
            <a:r>
              <a:rPr lang="en-US" sz="2000" dirty="0"/>
              <a:t>Ventrolateral nucleus of the thalamus</a:t>
            </a:r>
          </a:p>
          <a:p>
            <a:pPr marL="0" indent="0" algn="just">
              <a:buNone/>
            </a:pPr>
            <a:r>
              <a:rPr lang="en-US" sz="2000" dirty="0"/>
              <a:t>BGs receive a lot of information, mainly from the cerebral cortex, they send much less information to the cortex, cerebellum and brainstem</a:t>
            </a:r>
            <a:endParaRPr lang="sr-Cyrl-R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
        <p:nvSpPr>
          <p:cNvPr id="6" name="Date Placeholder 5"/>
          <p:cNvSpPr>
            <a:spLocks noGrp="1"/>
          </p:cNvSpPr>
          <p:nvPr>
            <p:ph type="dt" sz="half" idx="10"/>
          </p:nvPr>
        </p:nvSpPr>
        <p:spPr/>
        <p:txBody>
          <a:bodyPr/>
          <a:lstStyle/>
          <a:p>
            <a:fld id="{169A99D7-EDA4-47AB-BB29-3298F9B5E3FF}" type="datetime1">
              <a:rPr lang="sr-Latn-RS" smtClean="0"/>
              <a:t>20.2.2024.</a:t>
            </a:fld>
            <a:endParaRPr lang="en-US"/>
          </a:p>
        </p:txBody>
      </p:sp>
      <p:sp>
        <p:nvSpPr>
          <p:cNvPr id="7" name="Title 6">
            <a:extLst>
              <a:ext uri="{FF2B5EF4-FFF2-40B4-BE49-F238E27FC236}">
                <a16:creationId xmlns:a16="http://schemas.microsoft.com/office/drawing/2014/main" id="{81A9EA8C-F6EC-E2E3-868C-55F6780F940E}"/>
              </a:ext>
            </a:extLst>
          </p:cNvPr>
          <p:cNvSpPr>
            <a:spLocks noGrp="1"/>
          </p:cNvSpPr>
          <p:nvPr>
            <p:ph type="title"/>
          </p:nvPr>
        </p:nvSpPr>
        <p:spPr/>
        <p:txBody>
          <a:bodyPr/>
          <a:lstStyle/>
          <a:p>
            <a:r>
              <a:rPr lang="sr-Latn-RS" dirty="0"/>
              <a:t>Movement disorders</a:t>
            </a:r>
            <a:endParaRPr lang="en-US" dirty="0"/>
          </a:p>
        </p:txBody>
      </p:sp>
    </p:spTree>
    <p:extLst>
      <p:ext uri="{BB962C8B-B14F-4D97-AF65-F5344CB8AC3E}">
        <p14:creationId xmlns:p14="http://schemas.microsoft.com/office/powerpoint/2010/main" val="10447429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914400" y="533400"/>
            <a:ext cx="7315200" cy="5943600"/>
          </a:xfrm>
          <a:prstGeom prst="rect">
            <a:avLst/>
          </a:prstGeom>
        </p:spPr>
      </p:pic>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
        <p:nvSpPr>
          <p:cNvPr id="5" name="Date Placeholder 4"/>
          <p:cNvSpPr>
            <a:spLocks noGrp="1"/>
          </p:cNvSpPr>
          <p:nvPr>
            <p:ph type="dt" sz="half" idx="10"/>
          </p:nvPr>
        </p:nvSpPr>
        <p:spPr/>
        <p:txBody>
          <a:bodyPr/>
          <a:lstStyle/>
          <a:p>
            <a:fld id="{C30FF8A3-5C46-4AFB-9FEE-F96907CA1B74}" type="datetime1">
              <a:rPr lang="sr-Latn-RS" smtClean="0"/>
              <a:t>20.2.2024.</a:t>
            </a:fld>
            <a:endParaRPr lang="en-US"/>
          </a:p>
        </p:txBody>
      </p:sp>
    </p:spTree>
    <p:extLst>
      <p:ext uri="{BB962C8B-B14F-4D97-AF65-F5344CB8AC3E}">
        <p14:creationId xmlns:p14="http://schemas.microsoft.com/office/powerpoint/2010/main" val="4157860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5029200"/>
          </a:xfrm>
        </p:spPr>
        <p:txBody>
          <a:bodyPr>
            <a:normAutofit/>
          </a:bodyPr>
          <a:lstStyle/>
          <a:p>
            <a:pPr marL="0" indent="0" algn="ctr">
              <a:buNone/>
            </a:pPr>
            <a:r>
              <a:rPr lang="sr-Latn-RS" sz="2000" dirty="0"/>
              <a:t>C</a:t>
            </a:r>
            <a:r>
              <a:rPr lang="en-US" sz="2000" dirty="0" err="1"/>
              <a:t>linical</a:t>
            </a:r>
            <a:r>
              <a:rPr lang="en-US" sz="2000" dirty="0"/>
              <a:t> picture</a:t>
            </a:r>
          </a:p>
          <a:p>
            <a:pPr marL="0" indent="0" algn="just">
              <a:buNone/>
            </a:pPr>
            <a:r>
              <a:rPr lang="en-US" sz="2000" dirty="0">
                <a:solidFill>
                  <a:srgbClr val="FF0000"/>
                </a:solidFill>
              </a:rPr>
              <a:t>Bradykinesia</a:t>
            </a:r>
            <a:r>
              <a:rPr lang="en-US" sz="2000" dirty="0"/>
              <a:t> - poor spontaneous motor skills, difficult initiation and slowness of movements, reduction of their amplitude, loss of rhythm</a:t>
            </a:r>
          </a:p>
          <a:p>
            <a:pPr marL="0" indent="0" algn="just">
              <a:buNone/>
            </a:pPr>
            <a:r>
              <a:rPr lang="en-US" sz="2000" dirty="0"/>
              <a:t>Progressive reduction of letters during writing - </a:t>
            </a:r>
            <a:r>
              <a:rPr lang="en-US" sz="2000" dirty="0">
                <a:solidFill>
                  <a:srgbClr val="FF0000"/>
                </a:solidFill>
              </a:rPr>
              <a:t>micrography</a:t>
            </a:r>
          </a:p>
          <a:p>
            <a:pPr marL="0" indent="0" algn="just">
              <a:buNone/>
            </a:pPr>
            <a:r>
              <a:rPr lang="en-US" sz="2000" dirty="0">
                <a:solidFill>
                  <a:srgbClr val="FF0000"/>
                </a:solidFill>
              </a:rPr>
              <a:t>Reduced </a:t>
            </a:r>
            <a:r>
              <a:rPr lang="en-US" sz="2000" dirty="0" err="1">
                <a:solidFill>
                  <a:srgbClr val="FF0000"/>
                </a:solidFill>
              </a:rPr>
              <a:t>synkinetic</a:t>
            </a:r>
            <a:r>
              <a:rPr lang="en-US" sz="2000" dirty="0">
                <a:solidFill>
                  <a:srgbClr val="FF0000"/>
                </a:solidFill>
              </a:rPr>
              <a:t> movements </a:t>
            </a:r>
            <a:r>
              <a:rPr lang="en-US" sz="2000" dirty="0"/>
              <a:t>(waving arms while walking and gesturing while talking)</a:t>
            </a:r>
          </a:p>
          <a:p>
            <a:pPr marL="0" indent="0" algn="just">
              <a:buNone/>
            </a:pPr>
            <a:r>
              <a:rPr lang="en-US" sz="2000" dirty="0"/>
              <a:t>The face is </a:t>
            </a:r>
            <a:r>
              <a:rPr lang="en-US" sz="2000" dirty="0" err="1"/>
              <a:t>hypomimic</a:t>
            </a:r>
            <a:r>
              <a:rPr lang="en-US" sz="2000" dirty="0"/>
              <a:t> (</a:t>
            </a:r>
            <a:r>
              <a:rPr lang="en-US" sz="2000" dirty="0">
                <a:solidFill>
                  <a:srgbClr val="FF0000"/>
                </a:solidFill>
              </a:rPr>
              <a:t>face mask</a:t>
            </a:r>
            <a:r>
              <a:rPr lang="en-US" sz="2000" dirty="0"/>
              <a:t>), blinks are rare and sometimes saliva drips from the corners of the lips</a:t>
            </a:r>
          </a:p>
          <a:p>
            <a:pPr marL="0" indent="0" algn="just">
              <a:buNone/>
            </a:pPr>
            <a:r>
              <a:rPr lang="en-US" sz="2000" dirty="0"/>
              <a:t>Decreased voice volume (</a:t>
            </a:r>
            <a:r>
              <a:rPr lang="en-US" sz="2000" dirty="0">
                <a:solidFill>
                  <a:srgbClr val="FF0000"/>
                </a:solidFill>
              </a:rPr>
              <a:t>hypophonia</a:t>
            </a:r>
            <a:r>
              <a:rPr lang="en-US" sz="2000" dirty="0"/>
              <a:t>)</a:t>
            </a:r>
          </a:p>
          <a:p>
            <a:pPr marL="0" indent="0" algn="just">
              <a:buNone/>
            </a:pPr>
            <a:r>
              <a:rPr lang="en-US" sz="2000" dirty="0"/>
              <a:t>Impaired articulation (</a:t>
            </a:r>
            <a:r>
              <a:rPr lang="en-US" sz="2000" dirty="0">
                <a:solidFill>
                  <a:srgbClr val="FF0000"/>
                </a:solidFill>
              </a:rPr>
              <a:t>monotone and unintelligible speech</a:t>
            </a:r>
            <a:r>
              <a:rPr lang="en-US" sz="2000" dirty="0"/>
              <a:t>)</a:t>
            </a:r>
          </a:p>
          <a:p>
            <a:pPr marL="0" indent="0" algn="just">
              <a:buNone/>
            </a:pPr>
            <a:r>
              <a:rPr lang="en-US" sz="2000" dirty="0"/>
              <a:t>Repeating the first syllable several times (</a:t>
            </a:r>
            <a:r>
              <a:rPr lang="en-US" sz="2000" dirty="0">
                <a:solidFill>
                  <a:srgbClr val="FF0000"/>
                </a:solidFill>
              </a:rPr>
              <a:t>palilalia</a:t>
            </a:r>
            <a:r>
              <a:rPr lang="en-US" sz="2000" dirty="0"/>
              <a:t>)</a:t>
            </a:r>
            <a:endParaRPr lang="sr-Latn-RS" sz="2000" dirty="0"/>
          </a:p>
          <a:p>
            <a:pPr marL="0" indent="0" algn="just">
              <a:buNone/>
            </a:pPr>
            <a:r>
              <a:rPr lang="en-US" sz="2000" dirty="0"/>
              <a:t>Rapid speech to the point of incomprehensibility (</a:t>
            </a:r>
            <a:r>
              <a:rPr lang="en-US" sz="2000" dirty="0">
                <a:solidFill>
                  <a:srgbClr val="FF0000"/>
                </a:solidFill>
              </a:rPr>
              <a:t>tachyphemia</a:t>
            </a:r>
            <a:r>
              <a:rPr lang="en-US" sz="2000" dirty="0"/>
              <a:t>)</a:t>
            </a:r>
          </a:p>
        </p:txBody>
      </p:sp>
      <p:sp>
        <p:nvSpPr>
          <p:cNvPr id="6" name="Slide Number Placeholder 5"/>
          <p:cNvSpPr>
            <a:spLocks noGrp="1"/>
          </p:cNvSpPr>
          <p:nvPr>
            <p:ph type="sldNum" sz="quarter" idx="12"/>
          </p:nvPr>
        </p:nvSpPr>
        <p:spPr/>
        <p:txBody>
          <a:bodyPr/>
          <a:lstStyle/>
          <a:p>
            <a:fld id="{B6F15528-21DE-4FAA-801E-634DDDAF4B2B}" type="slidenum">
              <a:rPr lang="en-US" smtClean="0"/>
              <a:pPr/>
              <a:t>21</a:t>
            </a:fld>
            <a:endParaRPr lang="en-US"/>
          </a:p>
        </p:txBody>
      </p:sp>
      <p:sp>
        <p:nvSpPr>
          <p:cNvPr id="7" name="Date Placeholder 6"/>
          <p:cNvSpPr>
            <a:spLocks noGrp="1"/>
          </p:cNvSpPr>
          <p:nvPr>
            <p:ph type="dt" sz="half" idx="10"/>
          </p:nvPr>
        </p:nvSpPr>
        <p:spPr/>
        <p:txBody>
          <a:bodyPr/>
          <a:lstStyle/>
          <a:p>
            <a:fld id="{738CBCAD-40E6-44DF-8030-678D4AC56448}" type="datetime1">
              <a:rPr lang="sr-Latn-RS" smtClean="0"/>
              <a:t>20.2.2024.</a:t>
            </a:fld>
            <a:endParaRPr lang="en-US"/>
          </a:p>
        </p:txBody>
      </p:sp>
      <p:sp>
        <p:nvSpPr>
          <p:cNvPr id="8" name="Title 1">
            <a:extLst>
              <a:ext uri="{FF2B5EF4-FFF2-40B4-BE49-F238E27FC236}">
                <a16:creationId xmlns:a16="http://schemas.microsoft.com/office/drawing/2014/main" id="{61D02B8C-8DCF-D8CD-A1D9-F4403B2B503D}"/>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39322002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sr-Cyrl-RS" dirty="0"/>
              <a:t>ПАРКИНСОНОВА БОЛЕСТ</a:t>
            </a:r>
            <a:endParaRPr lang="en-US" dirty="0"/>
          </a:p>
        </p:txBody>
      </p:sp>
      <p:sp>
        <p:nvSpPr>
          <p:cNvPr id="3" name="Content Placeholder 2"/>
          <p:cNvSpPr>
            <a:spLocks noGrp="1"/>
          </p:cNvSpPr>
          <p:nvPr>
            <p:ph idx="1"/>
          </p:nvPr>
        </p:nvSpPr>
        <p:spPr>
          <a:xfrm>
            <a:off x="457200" y="1676400"/>
            <a:ext cx="8229600" cy="5029200"/>
          </a:xfrm>
        </p:spPr>
        <p:txBody>
          <a:bodyPr>
            <a:normAutofit/>
          </a:bodyPr>
          <a:lstStyle/>
          <a:p>
            <a:pPr marL="0" indent="0" algn="ctr">
              <a:buNone/>
            </a:pPr>
            <a:r>
              <a:rPr lang="en-US" sz="2400" dirty="0"/>
              <a:t>Rigidity</a:t>
            </a:r>
          </a:p>
          <a:p>
            <a:pPr marL="0" indent="0" algn="ctr">
              <a:buNone/>
            </a:pPr>
            <a:endParaRPr lang="en-US" sz="2400" dirty="0"/>
          </a:p>
          <a:p>
            <a:pPr marL="0" indent="0" algn="just">
              <a:buNone/>
            </a:pPr>
            <a:r>
              <a:rPr lang="en-US" sz="2400" dirty="0"/>
              <a:t>Increased muscle tone in proximal and distal muscles, evenly involves agonist and antagonist muscles, throughout the movement</a:t>
            </a:r>
          </a:p>
          <a:p>
            <a:pPr marL="0" indent="0" algn="just">
              <a:buNone/>
            </a:pPr>
            <a:r>
              <a:rPr lang="en-US" sz="2400" dirty="0"/>
              <a:t>Specific position – </a:t>
            </a:r>
            <a:r>
              <a:rPr lang="en-US" sz="2400" dirty="0" err="1"/>
              <a:t>semiflexed</a:t>
            </a:r>
            <a:r>
              <a:rPr lang="en-US" sz="2400" dirty="0"/>
              <a:t> trunk with legs bent at the knees and arms and elbows</a:t>
            </a:r>
          </a:p>
          <a:p>
            <a:pPr marL="0" indent="0" algn="just">
              <a:buNone/>
            </a:pPr>
            <a:r>
              <a:rPr lang="en-US" sz="2400" dirty="0"/>
              <a:t>Resistance during passive movements is constant and resembles "bending a lead rod" </a:t>
            </a:r>
            <a:r>
              <a:rPr lang="sr-Latn-RS" sz="2400" dirty="0"/>
              <a:t>o</a:t>
            </a:r>
            <a:r>
              <a:rPr lang="en-US" sz="2400" dirty="0"/>
              <a:t>r occurs as an alternating increase and decrease of resistance (</a:t>
            </a:r>
            <a:r>
              <a:rPr lang="en-US" sz="2400" dirty="0">
                <a:solidFill>
                  <a:srgbClr val="FF0000"/>
                </a:solidFill>
              </a:rPr>
              <a:t>Negro's phenomenon</a:t>
            </a:r>
            <a:r>
              <a:rPr lang="en-US" sz="2400" dirty="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dirty="0"/>
          </a:p>
        </p:txBody>
      </p:sp>
    </p:spTree>
    <p:extLst>
      <p:ext uri="{BB962C8B-B14F-4D97-AF65-F5344CB8AC3E}">
        <p14:creationId xmlns:p14="http://schemas.microsoft.com/office/powerpoint/2010/main" val="18503113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603750"/>
          </a:xfrm>
        </p:spPr>
        <p:txBody>
          <a:bodyPr>
            <a:normAutofit lnSpcReduction="10000"/>
          </a:bodyPr>
          <a:lstStyle/>
          <a:p>
            <a:pPr marL="0" indent="0" algn="ctr">
              <a:buNone/>
            </a:pPr>
            <a:r>
              <a:rPr lang="en-US" sz="2000" dirty="0"/>
              <a:t>Tremor</a:t>
            </a:r>
          </a:p>
          <a:p>
            <a:pPr marL="0" indent="0" algn="ctr">
              <a:buNone/>
            </a:pPr>
            <a:endParaRPr lang="en-US" sz="2000" dirty="0"/>
          </a:p>
          <a:p>
            <a:pPr marL="0" indent="0" algn="just">
              <a:buNone/>
            </a:pPr>
            <a:r>
              <a:rPr lang="en-US" sz="2000" dirty="0"/>
              <a:t>The sign that preoccupies the patient and the environment the most</a:t>
            </a:r>
          </a:p>
          <a:p>
            <a:pPr marL="0" indent="0" algn="just">
              <a:buNone/>
            </a:pPr>
            <a:r>
              <a:rPr lang="en-US" sz="2000" dirty="0">
                <a:solidFill>
                  <a:srgbClr val="FF0000"/>
                </a:solidFill>
              </a:rPr>
              <a:t>Not all tremors are Parkinson's disease, and not all Parkinson's disease is accompanied by tremors</a:t>
            </a:r>
          </a:p>
          <a:p>
            <a:pPr marL="0" indent="0" algn="just">
              <a:buNone/>
            </a:pPr>
            <a:r>
              <a:rPr lang="en-US" sz="2000" dirty="0"/>
              <a:t>Tremor is the initial symptom in less than 2/3 of patients, while as many as 20-30% of patients never have tremors during the course of the disease</a:t>
            </a:r>
          </a:p>
          <a:p>
            <a:pPr marL="0" indent="0" algn="just">
              <a:buNone/>
            </a:pPr>
            <a:r>
              <a:rPr lang="en-US" sz="2000" dirty="0"/>
              <a:t>The tremor starts </a:t>
            </a:r>
            <a:r>
              <a:rPr lang="en-US" sz="2000" dirty="0">
                <a:solidFill>
                  <a:srgbClr val="FF0000"/>
                </a:solidFill>
              </a:rPr>
              <a:t>asymmetrically</a:t>
            </a:r>
            <a:r>
              <a:rPr lang="en-US" sz="2000" dirty="0"/>
              <a:t>, on one hand, </a:t>
            </a:r>
            <a:r>
              <a:rPr lang="en-US" sz="2000" dirty="0">
                <a:solidFill>
                  <a:srgbClr val="FF0000"/>
                </a:solidFill>
              </a:rPr>
              <a:t>intermittently</a:t>
            </a:r>
            <a:r>
              <a:rPr lang="en-US" sz="2000" dirty="0"/>
              <a:t>, </a:t>
            </a:r>
            <a:r>
              <a:rPr lang="en-US" sz="2000" dirty="0">
                <a:solidFill>
                  <a:srgbClr val="FF0000"/>
                </a:solidFill>
              </a:rPr>
              <a:t>statically</a:t>
            </a:r>
            <a:r>
              <a:rPr lang="en-US" sz="2000" dirty="0"/>
              <a:t> (at rest) which manifests itself when the limb is fully relaxed with a frequency of 3-5 hertz</a:t>
            </a:r>
          </a:p>
          <a:p>
            <a:pPr marL="0" indent="0" algn="just">
              <a:buNone/>
            </a:pPr>
            <a:r>
              <a:rPr lang="en-US" sz="2000" dirty="0"/>
              <a:t>Over time the tremor becomes </a:t>
            </a:r>
            <a:r>
              <a:rPr lang="en-US" sz="2000" dirty="0">
                <a:solidFill>
                  <a:srgbClr val="FF0000"/>
                </a:solidFill>
              </a:rPr>
              <a:t>constantly present</a:t>
            </a:r>
            <a:r>
              <a:rPr lang="en-US" sz="2000" dirty="0"/>
              <a:t>, the alternating rough opposition of the thumb and other fingers is associated with "</a:t>
            </a:r>
            <a:r>
              <a:rPr lang="en-US" sz="2000" dirty="0">
                <a:solidFill>
                  <a:srgbClr val="FF0000"/>
                </a:solidFill>
              </a:rPr>
              <a:t>counting money" or "making pills</a:t>
            </a:r>
            <a:r>
              <a:rPr lang="en-US" sz="2000" dirty="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6" name="Date Placeholder 5"/>
          <p:cNvSpPr>
            <a:spLocks noGrp="1"/>
          </p:cNvSpPr>
          <p:nvPr>
            <p:ph type="dt" sz="half" idx="10"/>
          </p:nvPr>
        </p:nvSpPr>
        <p:spPr/>
        <p:txBody>
          <a:bodyPr/>
          <a:lstStyle/>
          <a:p>
            <a:fld id="{2219D296-D3F8-465C-B494-5DFA0859A113}" type="datetime1">
              <a:rPr lang="sr-Latn-RS" smtClean="0"/>
              <a:t>20.2.2024.</a:t>
            </a:fld>
            <a:endParaRPr lang="en-US"/>
          </a:p>
        </p:txBody>
      </p:sp>
      <p:sp>
        <p:nvSpPr>
          <p:cNvPr id="8" name="Title 1">
            <a:extLst>
              <a:ext uri="{FF2B5EF4-FFF2-40B4-BE49-F238E27FC236}">
                <a16:creationId xmlns:a16="http://schemas.microsoft.com/office/drawing/2014/main" id="{73DA7EBA-4D72-F52B-C6EE-38E98597E3E5}"/>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18503113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334000"/>
          </a:xfrm>
        </p:spPr>
        <p:txBody>
          <a:bodyPr>
            <a:normAutofit/>
          </a:bodyPr>
          <a:lstStyle/>
          <a:p>
            <a:pPr marL="0" indent="0" algn="ctr">
              <a:buNone/>
            </a:pPr>
            <a:r>
              <a:rPr lang="en-US" sz="2000" dirty="0"/>
              <a:t>Postural disorders</a:t>
            </a:r>
          </a:p>
          <a:p>
            <a:pPr marL="0" indent="0" algn="just">
              <a:buNone/>
            </a:pPr>
            <a:r>
              <a:rPr lang="en-US" sz="2000" dirty="0"/>
              <a:t>Disturbance of the automatic reflex mechanisms that control the maintenance of an upright position and protect the individual from falls during position changes</a:t>
            </a:r>
          </a:p>
          <a:p>
            <a:pPr marL="0" indent="0" algn="just">
              <a:buNone/>
            </a:pPr>
            <a:r>
              <a:rPr lang="en-US" sz="2000" dirty="0"/>
              <a:t>Instability, especially during sudden changes in the direction of movement, falls are frequent</a:t>
            </a:r>
          </a:p>
          <a:p>
            <a:pPr marL="0" indent="0" algn="just">
              <a:buNone/>
            </a:pPr>
            <a:r>
              <a:rPr lang="en-US" sz="2000" dirty="0"/>
              <a:t>During walking, the patient shows a tendency to progressively bend forward until falling (</a:t>
            </a:r>
            <a:r>
              <a:rPr lang="en-US" sz="2000" dirty="0" err="1">
                <a:solidFill>
                  <a:srgbClr val="FF0000"/>
                </a:solidFill>
              </a:rPr>
              <a:t>antero</a:t>
            </a:r>
            <a:r>
              <a:rPr lang="en-US" sz="2000" dirty="0">
                <a:solidFill>
                  <a:srgbClr val="FF0000"/>
                </a:solidFill>
              </a:rPr>
              <a:t> or propulsion</a:t>
            </a:r>
            <a:r>
              <a:rPr lang="en-US" sz="2000" dirty="0"/>
              <a:t>), backwards (</a:t>
            </a:r>
            <a:r>
              <a:rPr lang="en-US" sz="2000" dirty="0">
                <a:solidFill>
                  <a:srgbClr val="FF0000"/>
                </a:solidFill>
              </a:rPr>
              <a:t>retropulsion</a:t>
            </a:r>
            <a:r>
              <a:rPr lang="en-US" sz="2000" dirty="0"/>
              <a:t>), to the side (</a:t>
            </a:r>
            <a:r>
              <a:rPr lang="en-US" sz="2000" dirty="0" err="1">
                <a:solidFill>
                  <a:srgbClr val="FF0000"/>
                </a:solidFill>
              </a:rPr>
              <a:t>lateropulsion</a:t>
            </a:r>
            <a:r>
              <a:rPr lang="en-US" sz="2000" dirty="0"/>
              <a:t>).</a:t>
            </a:r>
          </a:p>
          <a:p>
            <a:pPr marL="0" indent="0" algn="just">
              <a:buNone/>
            </a:pPr>
            <a:r>
              <a:rPr lang="en-US" sz="2000" dirty="0"/>
              <a:t>Difficulty starting to walk (</a:t>
            </a:r>
            <a:r>
              <a:rPr lang="en-US" sz="2000" dirty="0">
                <a:solidFill>
                  <a:srgbClr val="FF0000"/>
                </a:solidFill>
              </a:rPr>
              <a:t>hesitation or hesitation at the start</a:t>
            </a:r>
            <a:r>
              <a:rPr lang="en-US" sz="2000" dirty="0"/>
              <a:t>), reduced speed, short steps, the patient does not lift his feet from the ground and simply drags his legs (</a:t>
            </a:r>
            <a:r>
              <a:rPr lang="en-US" sz="2000" dirty="0">
                <a:solidFill>
                  <a:srgbClr val="FF0000"/>
                </a:solidFill>
              </a:rPr>
              <a:t>magnetic gait</a:t>
            </a:r>
            <a:r>
              <a:rPr lang="en-US" sz="2000" dirty="0"/>
              <a:t>), difficulty moving and changing direction</a:t>
            </a:r>
          </a:p>
          <a:p>
            <a:pPr marL="0" indent="0" algn="just">
              <a:buNone/>
            </a:pPr>
            <a:r>
              <a:rPr lang="en-US" sz="2000" dirty="0"/>
              <a:t>Phenomenon of </a:t>
            </a:r>
            <a:r>
              <a:rPr lang="en-US" sz="2000" dirty="0">
                <a:solidFill>
                  <a:srgbClr val="FF0000"/>
                </a:solidFill>
              </a:rPr>
              <a:t>festination</a:t>
            </a:r>
            <a:r>
              <a:rPr lang="en-US" sz="2000" dirty="0"/>
              <a:t> - progressive, uncontrolled acceleration of short movements that can lead to a fall</a:t>
            </a:r>
          </a:p>
          <a:p>
            <a:pPr marL="0" indent="0" algn="just">
              <a:buNone/>
            </a:pPr>
            <a:r>
              <a:rPr lang="en-US" sz="2000" dirty="0">
                <a:solidFill>
                  <a:srgbClr val="FF0000"/>
                </a:solidFill>
              </a:rPr>
              <a:t>Freezing phenomenon </a:t>
            </a:r>
            <a:r>
              <a:rPr lang="en-US" sz="2000" dirty="0"/>
              <a:t>- sudden inability to start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6" name="Date Placeholder 5"/>
          <p:cNvSpPr>
            <a:spLocks noGrp="1"/>
          </p:cNvSpPr>
          <p:nvPr>
            <p:ph type="dt" sz="half" idx="10"/>
          </p:nvPr>
        </p:nvSpPr>
        <p:spPr/>
        <p:txBody>
          <a:bodyPr/>
          <a:lstStyle/>
          <a:p>
            <a:fld id="{03E7C5C1-6C86-4D3F-9851-821E2FF5A23B}" type="datetime1">
              <a:rPr lang="sr-Latn-RS" smtClean="0"/>
              <a:t>20.2.2024.</a:t>
            </a:fld>
            <a:endParaRPr lang="en-US" dirty="0"/>
          </a:p>
        </p:txBody>
      </p:sp>
      <p:sp>
        <p:nvSpPr>
          <p:cNvPr id="8" name="Title 1">
            <a:extLst>
              <a:ext uri="{FF2B5EF4-FFF2-40B4-BE49-F238E27FC236}">
                <a16:creationId xmlns:a16="http://schemas.microsoft.com/office/drawing/2014/main" id="{A8EAE26A-C15C-A049-582B-B23A4331185B}"/>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18503113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AC\Desktop\file-20190416-147480-1u0rglv.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226" y="152400"/>
            <a:ext cx="8763001" cy="65532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25</a:t>
            </a:fld>
            <a:endParaRPr lang="en-US"/>
          </a:p>
        </p:txBody>
      </p:sp>
      <p:sp>
        <p:nvSpPr>
          <p:cNvPr id="4" name="Date Placeholder 3"/>
          <p:cNvSpPr>
            <a:spLocks noGrp="1"/>
          </p:cNvSpPr>
          <p:nvPr>
            <p:ph type="dt" sz="half" idx="10"/>
          </p:nvPr>
        </p:nvSpPr>
        <p:spPr/>
        <p:txBody>
          <a:bodyPr/>
          <a:lstStyle/>
          <a:p>
            <a:fld id="{378D2AC4-7C77-4EE9-848C-CAE76684A709}" type="datetime1">
              <a:rPr lang="sr-Latn-RS" smtClean="0"/>
              <a:t>20.2.2024.</a:t>
            </a:fld>
            <a:endParaRPr lang="en-US"/>
          </a:p>
        </p:txBody>
      </p:sp>
    </p:spTree>
    <p:extLst>
      <p:ext uri="{BB962C8B-B14F-4D97-AF65-F5344CB8AC3E}">
        <p14:creationId xmlns:p14="http://schemas.microsoft.com/office/powerpoint/2010/main" val="7086996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lgn="ctr">
              <a:buNone/>
            </a:pPr>
            <a:r>
              <a:rPr lang="en-US" sz="2600" dirty="0"/>
              <a:t>Non-motor manifestations</a:t>
            </a:r>
          </a:p>
          <a:p>
            <a:pPr marL="0" indent="0" algn="ctr">
              <a:buNone/>
            </a:pPr>
            <a:endParaRPr lang="en-US" sz="2600" dirty="0"/>
          </a:p>
          <a:p>
            <a:pPr marL="0" indent="0" algn="just">
              <a:buNone/>
            </a:pPr>
            <a:r>
              <a:rPr lang="en-US" sz="2600" dirty="0"/>
              <a:t>Autonomic disorders (GI peristalsis disorder, constipation, urgency and rarely urinary incontinence, impotence, sweating disorder, orthostatic hypotension)</a:t>
            </a:r>
          </a:p>
          <a:p>
            <a:pPr marL="0" indent="0" algn="just">
              <a:buNone/>
            </a:pPr>
            <a:r>
              <a:rPr lang="en-US" sz="2600" dirty="0"/>
              <a:t>Neuropsychiatric (dementia, anxiety, depression, apathy, abulia)</a:t>
            </a:r>
          </a:p>
          <a:p>
            <a:pPr marL="0" indent="0" algn="just">
              <a:buNone/>
            </a:pPr>
            <a:r>
              <a:rPr lang="en-US" sz="2600" dirty="0"/>
              <a:t>Sleep disorder</a:t>
            </a:r>
          </a:p>
          <a:p>
            <a:pPr marL="0" indent="0" algn="just">
              <a:buNone/>
            </a:pPr>
            <a:r>
              <a:rPr lang="en-US" sz="2600" dirty="0"/>
              <a:t>Sensory symptoms (pain, </a:t>
            </a:r>
            <a:r>
              <a:rPr lang="en-US" sz="2600" dirty="0" err="1"/>
              <a:t>paresthesias</a:t>
            </a:r>
            <a:r>
              <a:rPr lang="en-US" sz="2600" dirty="0"/>
              <a:t>)</a:t>
            </a:r>
          </a:p>
          <a:p>
            <a:pPr marL="0" indent="0" algn="just">
              <a:buNone/>
            </a:pPr>
            <a:r>
              <a:rPr lang="en-US" sz="2600" dirty="0"/>
              <a:t>Fatigue</a:t>
            </a:r>
            <a:endParaRPr lang="sr-Cyrl-R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6" name="Date Placeholder 5"/>
          <p:cNvSpPr>
            <a:spLocks noGrp="1"/>
          </p:cNvSpPr>
          <p:nvPr>
            <p:ph type="dt" sz="half" idx="10"/>
          </p:nvPr>
        </p:nvSpPr>
        <p:spPr/>
        <p:txBody>
          <a:bodyPr/>
          <a:lstStyle/>
          <a:p>
            <a:fld id="{37D22211-9740-42D8-992C-1EE1E42E876E}" type="datetime1">
              <a:rPr lang="sr-Latn-RS" smtClean="0"/>
              <a:t>20.2.2024.</a:t>
            </a:fld>
            <a:endParaRPr lang="en-US"/>
          </a:p>
        </p:txBody>
      </p:sp>
      <p:sp>
        <p:nvSpPr>
          <p:cNvPr id="8" name="Title 1">
            <a:extLst>
              <a:ext uri="{FF2B5EF4-FFF2-40B4-BE49-F238E27FC236}">
                <a16:creationId xmlns:a16="http://schemas.microsoft.com/office/drawing/2014/main" id="{34F05A36-E467-C0F4-27E0-279E3BDCB9AE}"/>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18503113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dirty="0"/>
              <a:t>Diagnosis of Parkinson's disease</a:t>
            </a:r>
          </a:p>
          <a:p>
            <a:pPr marL="0" indent="0" algn="ctr">
              <a:buNone/>
            </a:pPr>
            <a:endParaRPr lang="en-US" dirty="0"/>
          </a:p>
          <a:p>
            <a:pPr marL="0" indent="0" algn="just">
              <a:buNone/>
            </a:pPr>
            <a:r>
              <a:rPr lang="en-US" dirty="0"/>
              <a:t>Clinical diagnosis</a:t>
            </a:r>
            <a:r>
              <a:rPr lang="sr-Latn-RS" dirty="0"/>
              <a:t> and diagnostic tests</a:t>
            </a:r>
            <a:r>
              <a:rPr lang="en-US" dirty="0"/>
              <a:t> is not required for most patients, except for those in whom there is a suspicion of another parkinsonism</a:t>
            </a:r>
          </a:p>
          <a:p>
            <a:pPr marL="0" indent="0" algn="just">
              <a:buNone/>
            </a:pPr>
            <a:r>
              <a:rPr lang="en-US" dirty="0"/>
              <a:t>Trial with levodopa (1000 mg/24h/2 months)</a:t>
            </a:r>
          </a:p>
          <a:p>
            <a:pPr marL="0" indent="0" algn="just">
              <a:buNone/>
            </a:pPr>
            <a:r>
              <a:rPr lang="en-US" dirty="0"/>
              <a:t>CT, MRI brain - normal</a:t>
            </a:r>
          </a:p>
          <a:p>
            <a:pPr marL="0" indent="0" algn="just">
              <a:buNone/>
            </a:pPr>
            <a:r>
              <a:rPr lang="en-US" dirty="0"/>
              <a:t>SPECT, PET, transcranial ultrasound - pathological</a:t>
            </a:r>
          </a:p>
          <a:p>
            <a:pPr marL="0" indent="0" algn="just">
              <a:buNone/>
            </a:pPr>
            <a:r>
              <a:rPr lang="en-US" dirty="0"/>
              <a:t>Genetic testing - in patients with onset before the age of 40 or with a clearly positive family history</a:t>
            </a:r>
            <a:endParaRPr lang="sr-Cyrl-R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6" name="Date Placeholder 5"/>
          <p:cNvSpPr>
            <a:spLocks noGrp="1"/>
          </p:cNvSpPr>
          <p:nvPr>
            <p:ph type="dt" sz="half" idx="10"/>
          </p:nvPr>
        </p:nvSpPr>
        <p:spPr/>
        <p:txBody>
          <a:bodyPr/>
          <a:lstStyle/>
          <a:p>
            <a:fld id="{C3068AEB-1F9E-408E-B020-9A782B20807A}" type="datetime1">
              <a:rPr lang="sr-Latn-RS" smtClean="0"/>
              <a:t>20.2.2024.</a:t>
            </a:fld>
            <a:endParaRPr lang="en-US"/>
          </a:p>
        </p:txBody>
      </p:sp>
      <p:sp>
        <p:nvSpPr>
          <p:cNvPr id="8" name="Title 1">
            <a:extLst>
              <a:ext uri="{FF2B5EF4-FFF2-40B4-BE49-F238E27FC236}">
                <a16:creationId xmlns:a16="http://schemas.microsoft.com/office/drawing/2014/main" id="{75F8FFCE-C859-F715-821A-5395019C2289}"/>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18503113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609600" y="228600"/>
            <a:ext cx="8077200" cy="5242560"/>
            <a:chOff x="1307473" y="1415796"/>
            <a:chExt cx="8077200" cy="5242560"/>
          </a:xfrm>
        </p:grpSpPr>
        <p:pic>
          <p:nvPicPr>
            <p:cNvPr id="3" name="object 3"/>
            <p:cNvPicPr/>
            <p:nvPr/>
          </p:nvPicPr>
          <p:blipFill>
            <a:blip r:embed="rId2" cstate="print"/>
            <a:stretch>
              <a:fillRect/>
            </a:stretch>
          </p:blipFill>
          <p:spPr>
            <a:xfrm>
              <a:off x="1307473" y="1415796"/>
              <a:ext cx="8077200" cy="5242560"/>
            </a:xfrm>
            <a:prstGeom prst="rect">
              <a:avLst/>
            </a:prstGeom>
          </p:spPr>
        </p:pic>
        <p:sp>
          <p:nvSpPr>
            <p:cNvPr id="4" name="object 4"/>
            <p:cNvSpPr/>
            <p:nvPr/>
          </p:nvSpPr>
          <p:spPr>
            <a:xfrm>
              <a:off x="4279265" y="2596908"/>
              <a:ext cx="1373505" cy="3048000"/>
            </a:xfrm>
            <a:custGeom>
              <a:avLst/>
              <a:gdLst/>
              <a:ahLst/>
              <a:cxnLst/>
              <a:rect l="l" t="t" r="r" b="b"/>
              <a:pathLst>
                <a:path w="1373504" h="3048000">
                  <a:moveTo>
                    <a:pt x="1245108" y="3009900"/>
                  </a:moveTo>
                  <a:lnTo>
                    <a:pt x="1168908" y="2971800"/>
                  </a:lnTo>
                  <a:lnTo>
                    <a:pt x="1168908" y="3003804"/>
                  </a:lnTo>
                  <a:lnTo>
                    <a:pt x="381000" y="3003804"/>
                  </a:lnTo>
                  <a:lnTo>
                    <a:pt x="381000" y="3017520"/>
                  </a:lnTo>
                  <a:lnTo>
                    <a:pt x="1168908" y="3017520"/>
                  </a:lnTo>
                  <a:lnTo>
                    <a:pt x="1168908" y="3048000"/>
                  </a:lnTo>
                  <a:lnTo>
                    <a:pt x="1181100" y="3041904"/>
                  </a:lnTo>
                  <a:lnTo>
                    <a:pt x="1245108" y="3009900"/>
                  </a:lnTo>
                  <a:close/>
                </a:path>
                <a:path w="1373504" h="3048000">
                  <a:moveTo>
                    <a:pt x="1245108" y="38100"/>
                  </a:moveTo>
                  <a:lnTo>
                    <a:pt x="1168908" y="0"/>
                  </a:lnTo>
                  <a:lnTo>
                    <a:pt x="1168908" y="32004"/>
                  </a:lnTo>
                  <a:lnTo>
                    <a:pt x="381000" y="32004"/>
                  </a:lnTo>
                  <a:lnTo>
                    <a:pt x="381000" y="45720"/>
                  </a:lnTo>
                  <a:lnTo>
                    <a:pt x="1168908" y="45720"/>
                  </a:lnTo>
                  <a:lnTo>
                    <a:pt x="1168908" y="76200"/>
                  </a:lnTo>
                  <a:lnTo>
                    <a:pt x="1181100" y="70104"/>
                  </a:lnTo>
                  <a:lnTo>
                    <a:pt x="1245108" y="38100"/>
                  </a:lnTo>
                  <a:close/>
                </a:path>
                <a:path w="1373504" h="3048000">
                  <a:moveTo>
                    <a:pt x="1373124" y="804672"/>
                  </a:moveTo>
                  <a:lnTo>
                    <a:pt x="1363980" y="797052"/>
                  </a:lnTo>
                  <a:lnTo>
                    <a:pt x="50292" y="2109216"/>
                  </a:lnTo>
                  <a:lnTo>
                    <a:pt x="27432" y="2086356"/>
                  </a:lnTo>
                  <a:lnTo>
                    <a:pt x="0" y="2167128"/>
                  </a:lnTo>
                  <a:lnTo>
                    <a:pt x="41148" y="2154174"/>
                  </a:lnTo>
                  <a:lnTo>
                    <a:pt x="82296" y="2141220"/>
                  </a:lnTo>
                  <a:lnTo>
                    <a:pt x="59436" y="2118360"/>
                  </a:lnTo>
                  <a:lnTo>
                    <a:pt x="50292" y="2127504"/>
                  </a:lnTo>
                  <a:lnTo>
                    <a:pt x="41148" y="2118360"/>
                  </a:lnTo>
                  <a:lnTo>
                    <a:pt x="50292" y="2127491"/>
                  </a:lnTo>
                  <a:lnTo>
                    <a:pt x="59436" y="2118360"/>
                  </a:lnTo>
                  <a:lnTo>
                    <a:pt x="1373124" y="804672"/>
                  </a:lnTo>
                  <a:close/>
                </a:path>
              </a:pathLst>
            </a:custGeom>
            <a:solidFill>
              <a:srgbClr val="FFFF00"/>
            </a:solidFill>
          </p:spPr>
          <p:txBody>
            <a:bodyPr wrap="square" lIns="0" tIns="0" rIns="0" bIns="0" rtlCol="0"/>
            <a:lstStyle/>
            <a:p>
              <a:endParaRPr/>
            </a:p>
          </p:txBody>
        </p:sp>
      </p:grpSp>
      <p:sp>
        <p:nvSpPr>
          <p:cNvPr id="5" name="object 3"/>
          <p:cNvSpPr txBox="1"/>
          <p:nvPr/>
        </p:nvSpPr>
        <p:spPr>
          <a:xfrm>
            <a:off x="597310" y="5638800"/>
            <a:ext cx="8089490" cy="504625"/>
          </a:xfrm>
          <a:prstGeom prst="rect">
            <a:avLst/>
          </a:prstGeom>
        </p:spPr>
        <p:txBody>
          <a:bodyPr vert="horz" wrap="square" lIns="0" tIns="12065" rIns="0" bIns="0" rtlCol="0">
            <a:spAutoFit/>
          </a:bodyPr>
          <a:lstStyle/>
          <a:p>
            <a:pPr marL="12700">
              <a:lnSpc>
                <a:spcPct val="100000"/>
              </a:lnSpc>
              <a:spcBef>
                <a:spcPts val="95"/>
              </a:spcBef>
            </a:pPr>
            <a:r>
              <a:rPr lang="en-US" sz="1600" spc="-5" dirty="0" err="1">
                <a:latin typeface="Calibri"/>
                <a:cs typeface="Calibri"/>
              </a:rPr>
              <a:t>DaT</a:t>
            </a:r>
            <a:r>
              <a:rPr lang="en-US" sz="1600" spc="-5" dirty="0">
                <a:latin typeface="Calibri"/>
                <a:cs typeface="Calibri"/>
              </a:rPr>
              <a:t> SPECT: decreased accumulation of radiopharmaceuticals at the level of the striatum, more pronounced on the left</a:t>
            </a:r>
            <a:endParaRPr sz="1600" dirty="0">
              <a:latin typeface="Calibri"/>
              <a:cs typeface="Calibri"/>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28</a:t>
            </a:fld>
            <a:endParaRPr lang="en-US"/>
          </a:p>
        </p:txBody>
      </p:sp>
      <p:sp>
        <p:nvSpPr>
          <p:cNvPr id="8" name="Date Placeholder 7"/>
          <p:cNvSpPr>
            <a:spLocks noGrp="1"/>
          </p:cNvSpPr>
          <p:nvPr>
            <p:ph type="dt" sz="half" idx="10"/>
          </p:nvPr>
        </p:nvSpPr>
        <p:spPr/>
        <p:txBody>
          <a:bodyPr/>
          <a:lstStyle/>
          <a:p>
            <a:fld id="{8AF21FF5-130F-4330-B22F-FA61AA8BF658}" type="datetime1">
              <a:rPr lang="sr-Latn-RS" smtClean="0"/>
              <a:t>20.2.2024.</a:t>
            </a:fld>
            <a:endParaRPr lang="en-US"/>
          </a:p>
        </p:txBody>
      </p:sp>
    </p:spTree>
    <p:extLst>
      <p:ext uri="{BB962C8B-B14F-4D97-AF65-F5344CB8AC3E}">
        <p14:creationId xmlns:p14="http://schemas.microsoft.com/office/powerpoint/2010/main" val="38380100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dirty="0"/>
              <a:t>Diagnostic criteria</a:t>
            </a:r>
          </a:p>
          <a:p>
            <a:pPr marL="0" indent="0" algn="ctr">
              <a:buNone/>
            </a:pPr>
            <a:endParaRPr lang="en-US" dirty="0"/>
          </a:p>
          <a:p>
            <a:pPr marL="0" indent="0" algn="just">
              <a:buNone/>
            </a:pPr>
            <a:r>
              <a:rPr lang="en-US" dirty="0"/>
              <a:t>Step 1: diagnostic syndrome of parkinsonism</a:t>
            </a:r>
          </a:p>
          <a:p>
            <a:pPr marL="0" indent="0" algn="just">
              <a:buNone/>
            </a:pPr>
            <a:r>
              <a:rPr lang="en-US" dirty="0"/>
              <a:t>Must have bradykinesia plus 1 of the remaining 3 signs (rigidity, tremor at rest, postural instability)</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
        <p:nvSpPr>
          <p:cNvPr id="6" name="Date Placeholder 5"/>
          <p:cNvSpPr>
            <a:spLocks noGrp="1"/>
          </p:cNvSpPr>
          <p:nvPr>
            <p:ph type="dt" sz="half" idx="10"/>
          </p:nvPr>
        </p:nvSpPr>
        <p:spPr/>
        <p:txBody>
          <a:bodyPr/>
          <a:lstStyle/>
          <a:p>
            <a:fld id="{2FEF8ED8-9019-49DA-BB10-51C03D91B150}" type="datetime1">
              <a:rPr lang="sr-Latn-RS" smtClean="0"/>
              <a:t>20.2.2024.</a:t>
            </a:fld>
            <a:endParaRPr lang="en-US"/>
          </a:p>
        </p:txBody>
      </p:sp>
      <p:sp>
        <p:nvSpPr>
          <p:cNvPr id="8" name="Title 1">
            <a:extLst>
              <a:ext uri="{FF2B5EF4-FFF2-40B4-BE49-F238E27FC236}">
                <a16:creationId xmlns:a16="http://schemas.microsoft.com/office/drawing/2014/main" id="{4CB1FBB1-6C11-10F9-1499-6BC3CBB7B53E}"/>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1850311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AC\Desktop\Fig-1-Structure-of-Basal-gangli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138" y="304800"/>
            <a:ext cx="8551862" cy="62484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3</a:t>
            </a:fld>
            <a:endParaRPr lang="en-US"/>
          </a:p>
        </p:txBody>
      </p:sp>
      <p:sp>
        <p:nvSpPr>
          <p:cNvPr id="4" name="Date Placeholder 3"/>
          <p:cNvSpPr>
            <a:spLocks noGrp="1"/>
          </p:cNvSpPr>
          <p:nvPr>
            <p:ph type="dt" sz="half" idx="10"/>
          </p:nvPr>
        </p:nvSpPr>
        <p:spPr/>
        <p:txBody>
          <a:bodyPr/>
          <a:lstStyle/>
          <a:p>
            <a:fld id="{FBDCE90A-659F-472F-AA91-E8556DB7009E}" type="datetime1">
              <a:rPr lang="sr-Latn-RS" smtClean="0"/>
              <a:t>20.2.2024.</a:t>
            </a:fld>
            <a:endParaRPr lang="en-US"/>
          </a:p>
        </p:txBody>
      </p:sp>
    </p:spTree>
    <p:extLst>
      <p:ext uri="{BB962C8B-B14F-4D97-AF65-F5344CB8AC3E}">
        <p14:creationId xmlns:p14="http://schemas.microsoft.com/office/powerpoint/2010/main" val="18694341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29200"/>
          </a:xfrm>
        </p:spPr>
        <p:txBody>
          <a:bodyPr>
            <a:normAutofit/>
          </a:bodyPr>
          <a:lstStyle/>
          <a:p>
            <a:pPr marL="0" indent="0" algn="ctr">
              <a:buNone/>
            </a:pPr>
            <a:r>
              <a:rPr lang="en-US" sz="2000" dirty="0"/>
              <a:t>Diagnostic criteria</a:t>
            </a:r>
          </a:p>
          <a:p>
            <a:pPr marL="0" indent="0" algn="just">
              <a:buNone/>
            </a:pPr>
            <a:r>
              <a:rPr lang="en-US" sz="2000" dirty="0"/>
              <a:t>Step 2 - Exclusion criteria for PB:</a:t>
            </a:r>
          </a:p>
          <a:p>
            <a:pPr marL="0" indent="0" algn="just">
              <a:buNone/>
            </a:pPr>
            <a:r>
              <a:rPr lang="en-US" sz="2000" dirty="0"/>
              <a:t>Recurrent strokes with progressive parkinsonism</a:t>
            </a:r>
          </a:p>
          <a:p>
            <a:pPr marL="0" indent="0" algn="just">
              <a:buNone/>
            </a:pPr>
            <a:r>
              <a:rPr lang="en-US" sz="2000" dirty="0"/>
              <a:t>Repetitive head injuries</a:t>
            </a:r>
          </a:p>
          <a:p>
            <a:pPr marL="0" indent="0" algn="just">
              <a:buNone/>
            </a:pPr>
            <a:r>
              <a:rPr lang="en-US" sz="2000" dirty="0"/>
              <a:t>Encephalitis in personal history</a:t>
            </a:r>
          </a:p>
          <a:p>
            <a:pPr marL="0" indent="0" algn="just">
              <a:buNone/>
            </a:pPr>
            <a:r>
              <a:rPr lang="en-US" sz="2000" dirty="0"/>
              <a:t>Neuroleptic therapy at the onset of symptoms</a:t>
            </a:r>
          </a:p>
          <a:p>
            <a:pPr marL="0" indent="0" algn="just">
              <a:buNone/>
            </a:pPr>
            <a:r>
              <a:rPr lang="en-US" sz="2000" dirty="0"/>
              <a:t>More than one sick relative</a:t>
            </a:r>
          </a:p>
          <a:p>
            <a:pPr marL="0" indent="0" algn="just">
              <a:buNone/>
            </a:pPr>
            <a:r>
              <a:rPr lang="en-US" sz="2000" dirty="0"/>
              <a:t>Strictly unilateral disease after 3 years</a:t>
            </a:r>
          </a:p>
          <a:p>
            <a:pPr marL="0" indent="0" algn="just">
              <a:buNone/>
            </a:pPr>
            <a:r>
              <a:rPr lang="en-US" sz="2000" dirty="0"/>
              <a:t>Supranuclear gaze palsy</a:t>
            </a:r>
          </a:p>
          <a:p>
            <a:pPr marL="0" indent="0" algn="just">
              <a:buNone/>
            </a:pPr>
            <a:r>
              <a:rPr lang="en-US" sz="2000" dirty="0"/>
              <a:t>Cerebellar signs</a:t>
            </a:r>
          </a:p>
          <a:p>
            <a:pPr marL="0" indent="0" algn="just">
              <a:buNone/>
            </a:pPr>
            <a:r>
              <a:rPr lang="en-US" sz="2000" dirty="0"/>
              <a:t>Early severe dementia</a:t>
            </a:r>
          </a:p>
          <a:p>
            <a:pPr marL="0" indent="0" algn="just">
              <a:buNone/>
            </a:pPr>
            <a:r>
              <a:rPr lang="en-US" sz="2000" dirty="0"/>
              <a:t>Negative response to high doses of levodopa</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6" name="Date Placeholder 5"/>
          <p:cNvSpPr>
            <a:spLocks noGrp="1"/>
          </p:cNvSpPr>
          <p:nvPr>
            <p:ph type="dt" sz="half" idx="10"/>
          </p:nvPr>
        </p:nvSpPr>
        <p:spPr/>
        <p:txBody>
          <a:bodyPr/>
          <a:lstStyle/>
          <a:p>
            <a:fld id="{D16BAF68-9F44-4993-99C5-821747626CCE}" type="datetime1">
              <a:rPr lang="sr-Latn-RS" smtClean="0"/>
              <a:t>20.2.2024.</a:t>
            </a:fld>
            <a:endParaRPr lang="en-US"/>
          </a:p>
        </p:txBody>
      </p:sp>
      <p:sp>
        <p:nvSpPr>
          <p:cNvPr id="8" name="Title 1">
            <a:extLst>
              <a:ext uri="{FF2B5EF4-FFF2-40B4-BE49-F238E27FC236}">
                <a16:creationId xmlns:a16="http://schemas.microsoft.com/office/drawing/2014/main" id="{67F49810-879F-6286-3B58-F1DCA35234D1}"/>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18503113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29200"/>
          </a:xfrm>
        </p:spPr>
        <p:txBody>
          <a:bodyPr>
            <a:noAutofit/>
          </a:bodyPr>
          <a:lstStyle/>
          <a:p>
            <a:pPr marL="0" indent="0" algn="ctr">
              <a:buNone/>
            </a:pPr>
            <a:r>
              <a:rPr lang="en-US" sz="2400" dirty="0">
                <a:solidFill>
                  <a:srgbClr val="FF0000"/>
                </a:solidFill>
              </a:rPr>
              <a:t>Red flags in the medical history that point to atypical parkinsonism</a:t>
            </a:r>
          </a:p>
          <a:p>
            <a:pPr marL="0" indent="0" algn="just">
              <a:buNone/>
            </a:pPr>
            <a:r>
              <a:rPr lang="en-US" sz="2400" dirty="0">
                <a:solidFill>
                  <a:schemeClr val="tx1"/>
                </a:solidFill>
              </a:rPr>
              <a:t>Cognitive decline and behavioral change (visual hallucinations, fluctuations in mental functioning during the day)</a:t>
            </a:r>
          </a:p>
          <a:p>
            <a:pPr marL="0" indent="0" algn="just">
              <a:buNone/>
            </a:pPr>
            <a:r>
              <a:rPr lang="en-US" sz="2400" dirty="0">
                <a:solidFill>
                  <a:schemeClr val="tx1"/>
                </a:solidFill>
              </a:rPr>
              <a:t>Autonomic disorders that are very pronounced and dominate the clinical picture (postural hypotension, urinary symptoms, impotence)</a:t>
            </a:r>
          </a:p>
          <a:p>
            <a:pPr marL="0" indent="0" algn="just">
              <a:buNone/>
            </a:pPr>
            <a:r>
              <a:rPr lang="en-US" sz="2400" dirty="0">
                <a:solidFill>
                  <a:schemeClr val="tx1"/>
                </a:solidFill>
              </a:rPr>
              <a:t>Falls</a:t>
            </a:r>
          </a:p>
          <a:p>
            <a:pPr marL="0" indent="0" algn="just">
              <a:buNone/>
            </a:pPr>
            <a:r>
              <a:rPr lang="en-US" sz="2400" dirty="0">
                <a:solidFill>
                  <a:schemeClr val="tx1"/>
                </a:solidFill>
              </a:rPr>
              <a:t>Sudden onset and/or gradual worsening</a:t>
            </a:r>
          </a:p>
          <a:p>
            <a:pPr marL="0" indent="0" algn="just">
              <a:buNone/>
            </a:pPr>
            <a:r>
              <a:rPr lang="en-US" sz="2400" dirty="0">
                <a:solidFill>
                  <a:schemeClr val="tx1"/>
                </a:solidFill>
              </a:rPr>
              <a:t>History of taking neuroleptics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31</a:t>
            </a:fld>
            <a:endParaRPr lang="en-US"/>
          </a:p>
        </p:txBody>
      </p:sp>
      <p:sp>
        <p:nvSpPr>
          <p:cNvPr id="7" name="Date Placeholder 6"/>
          <p:cNvSpPr>
            <a:spLocks noGrp="1"/>
          </p:cNvSpPr>
          <p:nvPr>
            <p:ph type="dt" sz="half" idx="10"/>
          </p:nvPr>
        </p:nvSpPr>
        <p:spPr/>
        <p:txBody>
          <a:bodyPr/>
          <a:lstStyle/>
          <a:p>
            <a:fld id="{B4BCC9AB-89FF-4690-9561-031B9CAE01B8}" type="datetime1">
              <a:rPr lang="sr-Latn-RS" smtClean="0"/>
              <a:t>20.2.2024.</a:t>
            </a:fld>
            <a:endParaRPr lang="en-US"/>
          </a:p>
        </p:txBody>
      </p:sp>
      <p:sp>
        <p:nvSpPr>
          <p:cNvPr id="8" name="Title 1">
            <a:extLst>
              <a:ext uri="{FF2B5EF4-FFF2-40B4-BE49-F238E27FC236}">
                <a16:creationId xmlns:a16="http://schemas.microsoft.com/office/drawing/2014/main" id="{34B8B18E-C5DA-1662-DF1D-7A8E906FD074}"/>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17431589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00200"/>
            <a:ext cx="8610600" cy="4953000"/>
          </a:xfrm>
        </p:spPr>
        <p:txBody>
          <a:bodyPr>
            <a:normAutofit lnSpcReduction="10000"/>
          </a:bodyPr>
          <a:lstStyle/>
          <a:p>
            <a:pPr marL="0" indent="0" algn="ctr">
              <a:buNone/>
            </a:pPr>
            <a:r>
              <a:rPr lang="en-US" sz="2400" dirty="0">
                <a:solidFill>
                  <a:srgbClr val="FF0000"/>
                </a:solidFill>
              </a:rPr>
              <a:t>Red flags on examination that point to atypical parkinsonism</a:t>
            </a:r>
          </a:p>
          <a:p>
            <a:pPr marL="0" indent="0" algn="just">
              <a:buNone/>
            </a:pPr>
            <a:endParaRPr lang="en-US" sz="2400" dirty="0">
              <a:solidFill>
                <a:schemeClr val="tx1"/>
              </a:solidFill>
            </a:endParaRPr>
          </a:p>
          <a:p>
            <a:pPr marL="0" indent="0" algn="just">
              <a:buNone/>
            </a:pPr>
            <a:r>
              <a:rPr lang="en-US" sz="2400" dirty="0">
                <a:solidFill>
                  <a:schemeClr val="tx1"/>
                </a:solidFill>
              </a:rPr>
              <a:t>Bulbar motility disorder</a:t>
            </a:r>
          </a:p>
          <a:p>
            <a:pPr marL="0" indent="0" algn="just">
              <a:buNone/>
            </a:pPr>
            <a:r>
              <a:rPr lang="en-US" sz="2400" dirty="0">
                <a:solidFill>
                  <a:schemeClr val="tx1"/>
                </a:solidFill>
              </a:rPr>
              <a:t>Early, pronounced postural instability, falls, dysphagia, dysarthria</a:t>
            </a:r>
          </a:p>
          <a:p>
            <a:pPr marL="0" indent="0" algn="just">
              <a:buNone/>
            </a:pPr>
            <a:r>
              <a:rPr lang="en-US" sz="2400" dirty="0">
                <a:solidFill>
                  <a:schemeClr val="tx1"/>
                </a:solidFill>
              </a:rPr>
              <a:t>Cerebellar signs</a:t>
            </a:r>
          </a:p>
          <a:p>
            <a:pPr marL="0" indent="0" algn="just">
              <a:buNone/>
            </a:pPr>
            <a:r>
              <a:rPr lang="en-US" sz="2400" dirty="0">
                <a:solidFill>
                  <a:schemeClr val="tx1"/>
                </a:solidFill>
              </a:rPr>
              <a:t>Severe gait disorder, without significant parkinsonism in the hands</a:t>
            </a:r>
          </a:p>
          <a:p>
            <a:pPr marL="0" indent="0" algn="just">
              <a:buNone/>
            </a:pPr>
            <a:r>
              <a:rPr lang="en-US" sz="2400" dirty="0">
                <a:solidFill>
                  <a:schemeClr val="tx1"/>
                </a:solidFill>
              </a:rPr>
              <a:t>Orthostatic hypotension</a:t>
            </a:r>
          </a:p>
          <a:p>
            <a:pPr marL="0" indent="0" algn="just">
              <a:buNone/>
            </a:pPr>
            <a:r>
              <a:rPr lang="en-US" sz="2400" dirty="0">
                <a:solidFill>
                  <a:schemeClr val="tx1"/>
                </a:solidFill>
              </a:rPr>
              <a:t>Presence of other movement disorders (although dystonia may occur, especially in younger people with PD)</a:t>
            </a:r>
          </a:p>
        </p:txBody>
      </p:sp>
      <p:sp>
        <p:nvSpPr>
          <p:cNvPr id="6" name="Slide Number Placeholder 5"/>
          <p:cNvSpPr>
            <a:spLocks noGrp="1"/>
          </p:cNvSpPr>
          <p:nvPr>
            <p:ph type="sldNum" sz="quarter" idx="12"/>
          </p:nvPr>
        </p:nvSpPr>
        <p:spPr/>
        <p:txBody>
          <a:bodyPr/>
          <a:lstStyle/>
          <a:p>
            <a:fld id="{B6F15528-21DE-4FAA-801E-634DDDAF4B2B}" type="slidenum">
              <a:rPr lang="en-US" smtClean="0"/>
              <a:pPr/>
              <a:t>32</a:t>
            </a:fld>
            <a:endParaRPr lang="en-US"/>
          </a:p>
        </p:txBody>
      </p:sp>
      <p:sp>
        <p:nvSpPr>
          <p:cNvPr id="7" name="Date Placeholder 6"/>
          <p:cNvSpPr>
            <a:spLocks noGrp="1"/>
          </p:cNvSpPr>
          <p:nvPr>
            <p:ph type="dt" sz="half" idx="10"/>
          </p:nvPr>
        </p:nvSpPr>
        <p:spPr/>
        <p:txBody>
          <a:bodyPr/>
          <a:lstStyle/>
          <a:p>
            <a:fld id="{19077772-A1EE-4B54-AB11-72E49DEE78B4}" type="datetime1">
              <a:rPr lang="sr-Latn-RS" smtClean="0"/>
              <a:t>20.2.2024.</a:t>
            </a:fld>
            <a:endParaRPr lang="en-US"/>
          </a:p>
        </p:txBody>
      </p:sp>
      <p:sp>
        <p:nvSpPr>
          <p:cNvPr id="8" name="Title 1">
            <a:extLst>
              <a:ext uri="{FF2B5EF4-FFF2-40B4-BE49-F238E27FC236}">
                <a16:creationId xmlns:a16="http://schemas.microsoft.com/office/drawing/2014/main" id="{C81A3646-D387-F724-6B38-0D63300755ED}"/>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33657570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a:bodyPr>
          <a:lstStyle/>
          <a:p>
            <a:pPr marL="0" indent="0" algn="ctr">
              <a:buNone/>
            </a:pPr>
            <a:r>
              <a:rPr lang="en-US" sz="2000" dirty="0"/>
              <a:t>Diagnostic criteria</a:t>
            </a:r>
          </a:p>
          <a:p>
            <a:pPr marL="0" indent="0" algn="ctr">
              <a:buNone/>
            </a:pPr>
            <a:endParaRPr lang="en-US" sz="2000" dirty="0"/>
          </a:p>
          <a:p>
            <a:pPr marL="0" indent="0" algn="just">
              <a:buNone/>
            </a:pPr>
            <a:r>
              <a:rPr lang="en-US" sz="2000" dirty="0"/>
              <a:t>Step 3 - Supporting Criterion (≥3)</a:t>
            </a:r>
          </a:p>
          <a:p>
            <a:pPr marL="0" indent="0" algn="just">
              <a:buNone/>
            </a:pPr>
            <a:r>
              <a:rPr lang="en-US" sz="2000" dirty="0"/>
              <a:t>Unilateral onset</a:t>
            </a:r>
          </a:p>
          <a:p>
            <a:pPr marL="0" indent="0" algn="just">
              <a:buNone/>
            </a:pPr>
            <a:r>
              <a:rPr lang="en-US" sz="2000" dirty="0"/>
              <a:t>Tremor present at rest</a:t>
            </a:r>
          </a:p>
          <a:p>
            <a:pPr marL="0" indent="0" algn="just">
              <a:buNone/>
            </a:pPr>
            <a:r>
              <a:rPr lang="en-US" sz="2000" dirty="0"/>
              <a:t>A progressive disorder</a:t>
            </a:r>
          </a:p>
          <a:p>
            <a:pPr marL="0" indent="0" algn="just">
              <a:buNone/>
            </a:pPr>
            <a:r>
              <a:rPr lang="en-US" sz="2000" dirty="0"/>
              <a:t>Persistent asymmetry</a:t>
            </a:r>
          </a:p>
          <a:p>
            <a:pPr marL="0" indent="0" algn="just">
              <a:buNone/>
            </a:pPr>
            <a:r>
              <a:rPr lang="en-US" sz="2000" dirty="0"/>
              <a:t>Excellent response (70-100%) to levodopa</a:t>
            </a:r>
          </a:p>
          <a:p>
            <a:pPr marL="0" indent="0" algn="just">
              <a:buNone/>
            </a:pPr>
            <a:r>
              <a:rPr lang="en-US" sz="2000" dirty="0"/>
              <a:t>Severe chorea induced by levodopa</a:t>
            </a:r>
          </a:p>
          <a:p>
            <a:pPr marL="0" indent="0" algn="just">
              <a:buNone/>
            </a:pPr>
            <a:r>
              <a:rPr lang="en-US" sz="2000" dirty="0"/>
              <a:t>Response to levodopa 5 years and more</a:t>
            </a:r>
          </a:p>
          <a:p>
            <a:pPr marL="0" indent="0" algn="just">
              <a:buNone/>
            </a:pPr>
            <a:r>
              <a:rPr lang="en-US" sz="2000" dirty="0"/>
              <a:t>Clinical course for 10 years or more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6" name="Date Placeholder 5"/>
          <p:cNvSpPr>
            <a:spLocks noGrp="1"/>
          </p:cNvSpPr>
          <p:nvPr>
            <p:ph type="dt" sz="half" idx="10"/>
          </p:nvPr>
        </p:nvSpPr>
        <p:spPr/>
        <p:txBody>
          <a:bodyPr/>
          <a:lstStyle/>
          <a:p>
            <a:fld id="{501FCCD6-A646-40E8-A1DF-83C8262F7F66}" type="datetime1">
              <a:rPr lang="sr-Latn-RS" smtClean="0"/>
              <a:t>20.2.2024.</a:t>
            </a:fld>
            <a:endParaRPr lang="en-US"/>
          </a:p>
        </p:txBody>
      </p:sp>
      <p:sp>
        <p:nvSpPr>
          <p:cNvPr id="8" name="Title 1">
            <a:extLst>
              <a:ext uri="{FF2B5EF4-FFF2-40B4-BE49-F238E27FC236}">
                <a16:creationId xmlns:a16="http://schemas.microsoft.com/office/drawing/2014/main" id="{4C5D46E0-A565-E372-5C71-F5B4E00F3FA7}"/>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18503113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dirty="0"/>
              <a:t>Therapy of Parkinson's disease</a:t>
            </a:r>
          </a:p>
          <a:p>
            <a:pPr marL="0" indent="0" algn="ctr">
              <a:buNone/>
            </a:pPr>
            <a:endParaRPr lang="en-US" dirty="0"/>
          </a:p>
          <a:p>
            <a:pPr marL="0" indent="0" algn="just">
              <a:buNone/>
            </a:pPr>
            <a:r>
              <a:rPr lang="en-US" dirty="0"/>
              <a:t>A quality relationship with the patient is long-lasting and very important</a:t>
            </a:r>
          </a:p>
          <a:p>
            <a:pPr marL="0" indent="0" algn="just">
              <a:buNone/>
            </a:pPr>
            <a:r>
              <a:rPr lang="en-US" dirty="0"/>
              <a:t>Multidisciplinary approach - a team that will be quickly available for specific patient needs: neurologist, nurse, geriatrician, psychiatrist, psychotherapist, occupational therapist, speech therapist, neuropsychologist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
        <p:nvSpPr>
          <p:cNvPr id="6" name="Date Placeholder 5"/>
          <p:cNvSpPr>
            <a:spLocks noGrp="1"/>
          </p:cNvSpPr>
          <p:nvPr>
            <p:ph type="dt" sz="half" idx="10"/>
          </p:nvPr>
        </p:nvSpPr>
        <p:spPr/>
        <p:txBody>
          <a:bodyPr/>
          <a:lstStyle/>
          <a:p>
            <a:fld id="{28E8A138-9E54-4081-A18E-84F06F3DA0D5}" type="datetime1">
              <a:rPr lang="sr-Latn-RS" smtClean="0"/>
              <a:t>20.2.2024.</a:t>
            </a:fld>
            <a:endParaRPr lang="en-US"/>
          </a:p>
        </p:txBody>
      </p:sp>
      <p:sp>
        <p:nvSpPr>
          <p:cNvPr id="8" name="Title 1">
            <a:extLst>
              <a:ext uri="{FF2B5EF4-FFF2-40B4-BE49-F238E27FC236}">
                <a16:creationId xmlns:a16="http://schemas.microsoft.com/office/drawing/2014/main" id="{8A3F9CA7-058D-E54F-FA5A-9A698CB674DB}"/>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18503113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C\Desktop\parkinsonrx.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19" y="152400"/>
            <a:ext cx="9076268" cy="64770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35</a:t>
            </a:fld>
            <a:endParaRPr lang="en-US"/>
          </a:p>
        </p:txBody>
      </p:sp>
      <p:sp>
        <p:nvSpPr>
          <p:cNvPr id="4" name="Date Placeholder 3"/>
          <p:cNvSpPr>
            <a:spLocks noGrp="1"/>
          </p:cNvSpPr>
          <p:nvPr>
            <p:ph type="dt" sz="half" idx="10"/>
          </p:nvPr>
        </p:nvSpPr>
        <p:spPr/>
        <p:txBody>
          <a:bodyPr/>
          <a:lstStyle/>
          <a:p>
            <a:fld id="{00E5DF7E-D3D8-49F4-ABB5-217B9C1947BB}" type="datetime1">
              <a:rPr lang="sr-Latn-RS" smtClean="0"/>
              <a:t>20.2.2024.</a:t>
            </a:fld>
            <a:endParaRPr lang="en-US"/>
          </a:p>
        </p:txBody>
      </p:sp>
    </p:spTree>
    <p:extLst>
      <p:ext uri="{BB962C8B-B14F-4D97-AF65-F5344CB8AC3E}">
        <p14:creationId xmlns:p14="http://schemas.microsoft.com/office/powerpoint/2010/main" val="3109283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AC\Desktop\t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609600"/>
            <a:ext cx="7848600" cy="5638799"/>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36</a:t>
            </a:fld>
            <a:endParaRPr lang="en-US"/>
          </a:p>
        </p:txBody>
      </p:sp>
      <p:sp>
        <p:nvSpPr>
          <p:cNvPr id="4" name="Date Placeholder 3"/>
          <p:cNvSpPr>
            <a:spLocks noGrp="1"/>
          </p:cNvSpPr>
          <p:nvPr>
            <p:ph type="dt" sz="half" idx="10"/>
          </p:nvPr>
        </p:nvSpPr>
        <p:spPr/>
        <p:txBody>
          <a:bodyPr/>
          <a:lstStyle/>
          <a:p>
            <a:fld id="{BB52B861-2EBC-4EE6-8DDC-279C8C765712}" type="datetime1">
              <a:rPr lang="sr-Latn-RS" smtClean="0"/>
              <a:t>20.2.2024.</a:t>
            </a:fld>
            <a:endParaRPr lang="en-US"/>
          </a:p>
        </p:txBody>
      </p:sp>
    </p:spTree>
    <p:extLst>
      <p:ext uri="{BB962C8B-B14F-4D97-AF65-F5344CB8AC3E}">
        <p14:creationId xmlns:p14="http://schemas.microsoft.com/office/powerpoint/2010/main" val="29084259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lgn="ctr">
              <a:buNone/>
            </a:pPr>
            <a:r>
              <a:rPr lang="en-US" sz="2400" dirty="0"/>
              <a:t>Therapy of Parkinson's disease</a:t>
            </a:r>
          </a:p>
          <a:p>
            <a:pPr marL="0" indent="0" algn="ctr">
              <a:buNone/>
            </a:pPr>
            <a:r>
              <a:rPr lang="en-US" sz="2400" dirty="0"/>
              <a:t>Therapy of motor symptoms</a:t>
            </a:r>
          </a:p>
          <a:p>
            <a:pPr marL="0" indent="0" algn="ctr">
              <a:buNone/>
            </a:pPr>
            <a:r>
              <a:rPr lang="en-US" sz="2400" dirty="0"/>
              <a:t>Levodopa</a:t>
            </a:r>
          </a:p>
          <a:p>
            <a:pPr marL="0" indent="0" algn="just">
              <a:buNone/>
            </a:pPr>
            <a:r>
              <a:rPr lang="en-US" sz="2400" dirty="0">
                <a:solidFill>
                  <a:srgbClr val="FF0000"/>
                </a:solidFill>
              </a:rPr>
              <a:t>Levodopa</a:t>
            </a:r>
            <a:r>
              <a:rPr lang="en-US" sz="2400" dirty="0"/>
              <a:t> + dopa decarboxylase inhibitors (</a:t>
            </a:r>
            <a:r>
              <a:rPr lang="en-US" sz="2400" dirty="0" err="1">
                <a:solidFill>
                  <a:srgbClr val="FF0000"/>
                </a:solidFill>
              </a:rPr>
              <a:t>benserazide</a:t>
            </a:r>
            <a:r>
              <a:rPr lang="en-US" sz="2400" dirty="0"/>
              <a:t> and </a:t>
            </a:r>
            <a:r>
              <a:rPr lang="en-US" sz="2400" dirty="0">
                <a:solidFill>
                  <a:srgbClr val="FF0000"/>
                </a:solidFill>
              </a:rPr>
              <a:t>carbidopa</a:t>
            </a:r>
            <a:r>
              <a:rPr lang="en-US" sz="2400" dirty="0"/>
              <a:t>) in the form of combinations of levodopa/carbidopa and levodopa/</a:t>
            </a:r>
            <a:r>
              <a:rPr lang="en-US" sz="2400" dirty="0" err="1"/>
              <a:t>benserazide</a:t>
            </a:r>
            <a:endParaRPr lang="en-US" sz="2400" dirty="0"/>
          </a:p>
          <a:p>
            <a:pPr marL="0" indent="0" algn="just">
              <a:buNone/>
            </a:pPr>
            <a:r>
              <a:rPr lang="en-US" sz="2400" dirty="0"/>
              <a:t>Start of levodopa 2x50 mg for 4 days, 3x50mg per week increasing the dose to 3x100mg</a:t>
            </a:r>
          </a:p>
          <a:p>
            <a:pPr marL="0" indent="0" algn="just">
              <a:buNone/>
            </a:pPr>
            <a:r>
              <a:rPr lang="en-US" sz="2400" dirty="0"/>
              <a:t>Adverse effects – early (nausea, vomiting, usually well controlled with domperidone); less often (postural hypotension, hallucinations, daytime sleepiness, sudden falling asleep); chronic 2-5 years (dyskinesias, on-off fluctuations, psychiatric)</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sp>
        <p:nvSpPr>
          <p:cNvPr id="6" name="Date Placeholder 5"/>
          <p:cNvSpPr>
            <a:spLocks noGrp="1"/>
          </p:cNvSpPr>
          <p:nvPr>
            <p:ph type="dt" sz="half" idx="10"/>
          </p:nvPr>
        </p:nvSpPr>
        <p:spPr/>
        <p:txBody>
          <a:bodyPr/>
          <a:lstStyle/>
          <a:p>
            <a:fld id="{EC072C3A-CBDC-4078-AD0D-4A1F4D60F5BA}" type="datetime1">
              <a:rPr lang="sr-Latn-RS" smtClean="0"/>
              <a:t>20.2.2024.</a:t>
            </a:fld>
            <a:endParaRPr lang="en-US"/>
          </a:p>
        </p:txBody>
      </p:sp>
      <p:sp>
        <p:nvSpPr>
          <p:cNvPr id="8" name="Title 1">
            <a:extLst>
              <a:ext uri="{FF2B5EF4-FFF2-40B4-BE49-F238E27FC236}">
                <a16:creationId xmlns:a16="http://schemas.microsoft.com/office/drawing/2014/main" id="{9EB53C7C-B89E-799C-728C-BDFF4514F2C5}"/>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26854622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2000" dirty="0"/>
              <a:t>Therapy of Parkinson's disease</a:t>
            </a:r>
          </a:p>
          <a:p>
            <a:pPr marL="0" indent="0" algn="ctr">
              <a:buNone/>
            </a:pPr>
            <a:endParaRPr lang="en-US" sz="2000" dirty="0"/>
          </a:p>
          <a:p>
            <a:pPr marL="0" indent="0" algn="just">
              <a:buNone/>
            </a:pPr>
            <a:r>
              <a:rPr lang="en-US" sz="2000" dirty="0">
                <a:solidFill>
                  <a:srgbClr val="FF0000"/>
                </a:solidFill>
              </a:rPr>
              <a:t>Fluctuations in motor response </a:t>
            </a:r>
            <a:r>
              <a:rPr lang="en-US" sz="2000" dirty="0"/>
              <a:t>- loss of even, stable control during the day, which manifests itself through predictable, but also unpredictable changes in the state of well-controlled and poorly controlled PB, several times during the day, which is compared to turning on and off the light (on-off phenomenon) which, being often unpredictable, they prevent the patient from planning daily activities</a:t>
            </a:r>
          </a:p>
          <a:p>
            <a:pPr marL="0" indent="0" algn="just">
              <a:buNone/>
            </a:pPr>
            <a:r>
              <a:rPr lang="en-US" sz="2000" dirty="0">
                <a:solidFill>
                  <a:srgbClr val="FF0000"/>
                </a:solidFill>
              </a:rPr>
              <a:t>Involuntary movements (dyskinesias) </a:t>
            </a:r>
            <a:r>
              <a:rPr lang="en-US" sz="2000" dirty="0"/>
              <a:t>- </a:t>
            </a:r>
            <a:r>
              <a:rPr lang="en-US" sz="2000" dirty="0" err="1"/>
              <a:t>choreic</a:t>
            </a:r>
            <a:r>
              <a:rPr lang="en-US" sz="2000" dirty="0"/>
              <a:t> or dystonic in nature</a:t>
            </a:r>
          </a:p>
          <a:p>
            <a:pPr marL="0" indent="0" algn="just">
              <a:buNone/>
            </a:pPr>
            <a:r>
              <a:rPr lang="en-US" sz="2000" dirty="0">
                <a:solidFill>
                  <a:srgbClr val="FF0000"/>
                </a:solidFill>
              </a:rPr>
              <a:t>Psychiatric manifestations </a:t>
            </a:r>
            <a:r>
              <a:rPr lang="en-US" sz="2000" dirty="0"/>
              <a:t>- hallucinations, psychosis, confused-delirious states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sp>
        <p:nvSpPr>
          <p:cNvPr id="6" name="Date Placeholder 5"/>
          <p:cNvSpPr>
            <a:spLocks noGrp="1"/>
          </p:cNvSpPr>
          <p:nvPr>
            <p:ph type="dt" sz="half" idx="10"/>
          </p:nvPr>
        </p:nvSpPr>
        <p:spPr/>
        <p:txBody>
          <a:bodyPr/>
          <a:lstStyle/>
          <a:p>
            <a:fld id="{E4E9680C-194E-4E10-8560-04BC8E1FE9D1}" type="datetime1">
              <a:rPr lang="sr-Latn-RS" smtClean="0"/>
              <a:t>20.2.2024.</a:t>
            </a:fld>
            <a:endParaRPr lang="en-US"/>
          </a:p>
        </p:txBody>
      </p:sp>
      <p:sp>
        <p:nvSpPr>
          <p:cNvPr id="8" name="Title 1">
            <a:extLst>
              <a:ext uri="{FF2B5EF4-FFF2-40B4-BE49-F238E27FC236}">
                <a16:creationId xmlns:a16="http://schemas.microsoft.com/office/drawing/2014/main" id="{4F84CD5E-1BB5-A1A4-6C34-42A17158366C}"/>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26854622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gn="ctr">
              <a:buNone/>
            </a:pPr>
            <a:r>
              <a:rPr lang="en-US" sz="2400" dirty="0"/>
              <a:t>Therapy of Parkinson's disease</a:t>
            </a:r>
          </a:p>
          <a:p>
            <a:pPr marL="0" indent="0" algn="just">
              <a:buNone/>
            </a:pPr>
            <a:r>
              <a:rPr lang="en-US" sz="2400" dirty="0"/>
              <a:t>Direct dopamine receptor agonists</a:t>
            </a:r>
          </a:p>
          <a:p>
            <a:pPr marL="0" indent="0" algn="just">
              <a:buNone/>
            </a:pPr>
            <a:r>
              <a:rPr lang="en-US" sz="2400" dirty="0"/>
              <a:t>They directly stimulate postsynaptic dopaminergic receptors</a:t>
            </a:r>
          </a:p>
          <a:p>
            <a:pPr marL="0" indent="0" algn="just">
              <a:buNone/>
            </a:pPr>
            <a:r>
              <a:rPr lang="en-US" sz="2400" dirty="0">
                <a:solidFill>
                  <a:srgbClr val="FF0000"/>
                </a:solidFill>
              </a:rPr>
              <a:t>Bromocriptine, pramipexole, ropinirole</a:t>
            </a:r>
          </a:p>
          <a:p>
            <a:pPr marL="0" indent="0" algn="just">
              <a:buNone/>
            </a:pPr>
            <a:r>
              <a:rPr lang="en-US" sz="2400" dirty="0"/>
              <a:t>They can be used as monotherapy for PD</a:t>
            </a:r>
          </a:p>
          <a:p>
            <a:pPr marL="0" indent="0" algn="just">
              <a:buNone/>
            </a:pPr>
            <a:r>
              <a:rPr lang="en-US" sz="2400" dirty="0"/>
              <a:t>Symptoms may worsen in the first few weeks, explain to the patient to be persistent with taking the therapy</a:t>
            </a:r>
          </a:p>
          <a:p>
            <a:pPr marL="0" indent="0" algn="just">
              <a:buNone/>
            </a:pPr>
            <a:r>
              <a:rPr lang="en-US" sz="2400" dirty="0"/>
              <a:t>They are less effective than levodopa, rarely causing dyskinesias and fluctuations in motor response</a:t>
            </a:r>
          </a:p>
          <a:p>
            <a:pPr marL="0" indent="0" algn="just">
              <a:buNone/>
            </a:pPr>
            <a:r>
              <a:rPr lang="sr-Latn-RS" sz="2400" dirty="0"/>
              <a:t>AE: </a:t>
            </a:r>
            <a:r>
              <a:rPr lang="en-US" sz="2400" dirty="0"/>
              <a:t>Impulse control disorder (pathological gambling, compulsive shopping, hypersexuality, compulsive internet use)</a:t>
            </a:r>
            <a:endParaRPr lang="sr-Cyrl-RS" sz="2400" dirty="0"/>
          </a:p>
          <a:p>
            <a:pPr marL="0" indent="0" algn="just">
              <a:buNone/>
            </a:pPr>
            <a:endParaRPr lang="sr-Cyrl-RS" sz="2400" dirty="0"/>
          </a:p>
          <a:p>
            <a:pPr marL="0" indent="0" algn="ctr">
              <a:buNone/>
            </a:pP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
        <p:nvSpPr>
          <p:cNvPr id="6" name="Date Placeholder 5"/>
          <p:cNvSpPr>
            <a:spLocks noGrp="1"/>
          </p:cNvSpPr>
          <p:nvPr>
            <p:ph type="dt" sz="half" idx="10"/>
          </p:nvPr>
        </p:nvSpPr>
        <p:spPr/>
        <p:txBody>
          <a:bodyPr/>
          <a:lstStyle/>
          <a:p>
            <a:fld id="{888E7A6D-9A15-4B06-96BD-3E9A9929661B}" type="datetime1">
              <a:rPr lang="sr-Latn-RS" smtClean="0"/>
              <a:t>20.2.2024.</a:t>
            </a:fld>
            <a:endParaRPr lang="en-US"/>
          </a:p>
        </p:txBody>
      </p:sp>
      <p:sp>
        <p:nvSpPr>
          <p:cNvPr id="8" name="Title 1">
            <a:extLst>
              <a:ext uri="{FF2B5EF4-FFF2-40B4-BE49-F238E27FC236}">
                <a16:creationId xmlns:a16="http://schemas.microsoft.com/office/drawing/2014/main" id="{5D6F7597-A895-D029-68CC-00DEE3020C82}"/>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2685462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2400" dirty="0"/>
              <a:t>Anatomy and function of the basal ganglia</a:t>
            </a:r>
          </a:p>
          <a:p>
            <a:pPr marL="0" indent="0" algn="ctr">
              <a:buNone/>
            </a:pPr>
            <a:endParaRPr lang="en-US" sz="2400" dirty="0"/>
          </a:p>
          <a:p>
            <a:pPr marL="0" indent="0" algn="just">
              <a:buNone/>
            </a:pPr>
            <a:r>
              <a:rPr lang="en-US" sz="2400" dirty="0"/>
              <a:t>Several information circles whose characteristic is spatial topography</a:t>
            </a:r>
          </a:p>
          <a:p>
            <a:pPr marL="0" indent="0" algn="just">
              <a:buNone/>
            </a:pPr>
            <a:endParaRPr lang="en-US" sz="2400" dirty="0"/>
          </a:p>
          <a:p>
            <a:pPr marL="0" indent="0" algn="just">
              <a:buNone/>
            </a:pPr>
            <a:r>
              <a:rPr lang="en-US" sz="2400" dirty="0"/>
              <a:t>Motor circuit - motion control</a:t>
            </a:r>
          </a:p>
          <a:p>
            <a:pPr marL="0" indent="0" algn="just">
              <a:buNone/>
            </a:pPr>
            <a:r>
              <a:rPr lang="en-US" sz="2400" dirty="0"/>
              <a:t>Oculomotor circuit – control of eye movements</a:t>
            </a:r>
          </a:p>
          <a:p>
            <a:pPr marL="0" indent="0" algn="just">
              <a:buNone/>
            </a:pPr>
            <a:r>
              <a:rPr lang="en-US" sz="2400" dirty="0"/>
              <a:t>Dorsolateral prefrontal circuit – control of executive functions, planning, working memory</a:t>
            </a:r>
          </a:p>
          <a:p>
            <a:pPr marL="0" indent="0" algn="just">
              <a:buNone/>
            </a:pPr>
            <a:r>
              <a:rPr lang="en-US" sz="2400" dirty="0"/>
              <a:t>Lateral orbitofrontal circuit - control of behavior</a:t>
            </a:r>
            <a:endParaRPr lang="sr-Cyrl-R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6" name="Date Placeholder 5"/>
          <p:cNvSpPr>
            <a:spLocks noGrp="1"/>
          </p:cNvSpPr>
          <p:nvPr>
            <p:ph type="dt" sz="half" idx="10"/>
          </p:nvPr>
        </p:nvSpPr>
        <p:spPr/>
        <p:txBody>
          <a:bodyPr/>
          <a:lstStyle/>
          <a:p>
            <a:fld id="{1AF701C7-9FE1-4BC2-955E-45C2CBF06730}" type="datetime1">
              <a:rPr lang="sr-Latn-RS" smtClean="0"/>
              <a:t>20.2.2024.</a:t>
            </a:fld>
            <a:endParaRPr lang="en-US"/>
          </a:p>
        </p:txBody>
      </p:sp>
      <p:sp>
        <p:nvSpPr>
          <p:cNvPr id="7" name="Title 6">
            <a:extLst>
              <a:ext uri="{FF2B5EF4-FFF2-40B4-BE49-F238E27FC236}">
                <a16:creationId xmlns:a16="http://schemas.microsoft.com/office/drawing/2014/main" id="{211457AC-D3FB-7FD9-3C1B-29D240195057}"/>
              </a:ext>
            </a:extLst>
          </p:cNvPr>
          <p:cNvSpPr>
            <a:spLocks noGrp="1"/>
          </p:cNvSpPr>
          <p:nvPr>
            <p:ph type="title"/>
          </p:nvPr>
        </p:nvSpPr>
        <p:spPr/>
        <p:txBody>
          <a:bodyPr/>
          <a:lstStyle/>
          <a:p>
            <a:r>
              <a:rPr lang="sr-Latn-RS" dirty="0"/>
              <a:t>Movement disorders</a:t>
            </a:r>
            <a:endParaRPr lang="en-US" dirty="0"/>
          </a:p>
        </p:txBody>
      </p:sp>
    </p:spTree>
    <p:extLst>
      <p:ext uri="{BB962C8B-B14F-4D97-AF65-F5344CB8AC3E}">
        <p14:creationId xmlns:p14="http://schemas.microsoft.com/office/powerpoint/2010/main" val="21563817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dirty="0"/>
              <a:t>Therapy of Parkinson's disease</a:t>
            </a:r>
          </a:p>
          <a:p>
            <a:pPr marL="0" indent="0" algn="just">
              <a:buNone/>
            </a:pPr>
            <a:r>
              <a:rPr lang="en-US" dirty="0"/>
              <a:t>Monoamine oxidase B inhibitors</a:t>
            </a:r>
          </a:p>
          <a:p>
            <a:pPr marL="0" indent="0" algn="just">
              <a:buNone/>
            </a:pPr>
            <a:r>
              <a:rPr lang="en-US" dirty="0">
                <a:solidFill>
                  <a:srgbClr val="FF0000"/>
                </a:solidFill>
              </a:rPr>
              <a:t>Rasagiline, 1mg, 1x1</a:t>
            </a:r>
          </a:p>
          <a:p>
            <a:pPr marL="0" indent="0" algn="just">
              <a:buNone/>
            </a:pPr>
            <a:r>
              <a:rPr lang="en-US" dirty="0"/>
              <a:t>Monotherapy and additional therapy of PD</a:t>
            </a:r>
          </a:p>
          <a:p>
            <a:pPr marL="0" indent="0" algn="just">
              <a:buNone/>
            </a:pPr>
            <a:r>
              <a:rPr lang="en-US" dirty="0"/>
              <a:t>Side effects: dry mouth, anorexia, depression, headache</a:t>
            </a:r>
          </a:p>
          <a:p>
            <a:pPr marL="0" indent="0" algn="just">
              <a:buNone/>
            </a:pPr>
            <a:r>
              <a:rPr lang="en-US" dirty="0"/>
              <a:t>PIL: ciprofloxacin, SSRIs, cheeses with tyramine (serotonergic syndrome)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sp>
        <p:nvSpPr>
          <p:cNvPr id="6" name="Date Placeholder 5"/>
          <p:cNvSpPr>
            <a:spLocks noGrp="1"/>
          </p:cNvSpPr>
          <p:nvPr>
            <p:ph type="dt" sz="half" idx="10"/>
          </p:nvPr>
        </p:nvSpPr>
        <p:spPr/>
        <p:txBody>
          <a:bodyPr/>
          <a:lstStyle/>
          <a:p>
            <a:fld id="{1F0847C9-29B0-49C6-BE64-69A7442559FF}" type="datetime1">
              <a:rPr lang="sr-Latn-RS" smtClean="0"/>
              <a:t>20.2.2024.</a:t>
            </a:fld>
            <a:endParaRPr lang="en-US"/>
          </a:p>
        </p:txBody>
      </p:sp>
      <p:sp>
        <p:nvSpPr>
          <p:cNvPr id="8" name="Title 1">
            <a:extLst>
              <a:ext uri="{FF2B5EF4-FFF2-40B4-BE49-F238E27FC236}">
                <a16:creationId xmlns:a16="http://schemas.microsoft.com/office/drawing/2014/main" id="{C56751D3-4152-7580-AF48-710F9B5218FB}"/>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26854622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2000" dirty="0"/>
              <a:t>Therapy of Parkinson's disease</a:t>
            </a:r>
          </a:p>
          <a:p>
            <a:pPr marL="0" indent="0" algn="just">
              <a:buNone/>
            </a:pPr>
            <a:r>
              <a:rPr lang="en-US" sz="2000" dirty="0"/>
              <a:t>Inhibitors of catechol-o-methyl transferase</a:t>
            </a:r>
          </a:p>
          <a:p>
            <a:pPr marL="0" indent="0" algn="just">
              <a:buNone/>
            </a:pPr>
            <a:r>
              <a:rPr lang="en-US" sz="2000" dirty="0">
                <a:solidFill>
                  <a:srgbClr val="FF0000"/>
                </a:solidFill>
              </a:rPr>
              <a:t>Entacapone, 200 mg</a:t>
            </a:r>
          </a:p>
          <a:p>
            <a:pPr marL="0" indent="0" algn="just">
              <a:buNone/>
            </a:pPr>
            <a:r>
              <a:rPr lang="en-US" sz="2000" dirty="0"/>
              <a:t>Always given with levodopa, the main role is to prolong the effect of each dose of levodopa</a:t>
            </a:r>
          </a:p>
          <a:p>
            <a:pPr marL="0" indent="0" algn="just">
              <a:buNone/>
            </a:pPr>
            <a:r>
              <a:rPr lang="en-US" sz="2000" dirty="0"/>
              <a:t>Adverse effects: nausea, diarrhea, abdominal pain, worsening of dyskinesia, turns urine red/brown</a:t>
            </a:r>
          </a:p>
        </p:txBody>
      </p:sp>
      <p:pic>
        <p:nvPicPr>
          <p:cNvPr id="5122" name="Picture 2" descr="C:\Users\AC\Desktop\Catechol-O-Methyl-Transferas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4267200"/>
            <a:ext cx="4429125" cy="259080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sp>
        <p:nvSpPr>
          <p:cNvPr id="6" name="Date Placeholder 5"/>
          <p:cNvSpPr>
            <a:spLocks noGrp="1"/>
          </p:cNvSpPr>
          <p:nvPr>
            <p:ph type="dt" sz="half" idx="10"/>
          </p:nvPr>
        </p:nvSpPr>
        <p:spPr/>
        <p:txBody>
          <a:bodyPr/>
          <a:lstStyle/>
          <a:p>
            <a:fld id="{B844B393-AB69-4948-8815-7EBD31AF0A8B}" type="datetime1">
              <a:rPr lang="sr-Latn-RS" smtClean="0"/>
              <a:t>20.2.2024.</a:t>
            </a:fld>
            <a:endParaRPr lang="en-US"/>
          </a:p>
        </p:txBody>
      </p:sp>
      <p:sp>
        <p:nvSpPr>
          <p:cNvPr id="8" name="Title 1">
            <a:extLst>
              <a:ext uri="{FF2B5EF4-FFF2-40B4-BE49-F238E27FC236}">
                <a16:creationId xmlns:a16="http://schemas.microsoft.com/office/drawing/2014/main" id="{400B769B-F491-1790-3413-6FDF623F3D49}"/>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26854622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lgn="ctr">
              <a:buNone/>
            </a:pPr>
            <a:r>
              <a:rPr lang="en-US" sz="2400" dirty="0"/>
              <a:t>Therapy of Parkinson's disease</a:t>
            </a:r>
          </a:p>
          <a:p>
            <a:pPr marL="0" indent="0" algn="ctr">
              <a:buNone/>
            </a:pPr>
            <a:r>
              <a:rPr lang="en-US" sz="2400" dirty="0">
                <a:solidFill>
                  <a:srgbClr val="FF0000"/>
                </a:solidFill>
              </a:rPr>
              <a:t>Amantadine</a:t>
            </a:r>
          </a:p>
          <a:p>
            <a:pPr marL="0" indent="0" algn="just">
              <a:buNone/>
            </a:pPr>
            <a:r>
              <a:rPr lang="en-US" sz="2400" dirty="0"/>
              <a:t>It blocks the uptake of dopamine and noradrenaline</a:t>
            </a:r>
          </a:p>
          <a:p>
            <a:pPr marL="0" indent="0" algn="just">
              <a:buNone/>
            </a:pPr>
            <a:r>
              <a:rPr lang="en-US" sz="2400" dirty="0"/>
              <a:t>Release of presynaptic monoamine depots</a:t>
            </a:r>
          </a:p>
          <a:p>
            <a:pPr marL="0" indent="0" algn="just">
              <a:buNone/>
            </a:pPr>
            <a:r>
              <a:rPr lang="en-US" sz="2400" dirty="0"/>
              <a:t>Mild anticholinergic effect</a:t>
            </a:r>
          </a:p>
          <a:p>
            <a:pPr marL="0" indent="0" algn="just">
              <a:buNone/>
            </a:pPr>
            <a:r>
              <a:rPr lang="en-US" sz="2400" dirty="0"/>
              <a:t>Main indication - levodopa-induced dyskinesia, mild effect on bradykinesia, rigidity, gait disturbance</a:t>
            </a:r>
          </a:p>
          <a:p>
            <a:pPr marL="0" indent="0" algn="just">
              <a:buNone/>
            </a:pPr>
            <a:r>
              <a:rPr lang="en-US" sz="2400" dirty="0"/>
              <a:t>100mg 1x1, weekly, 2x1, 3x1</a:t>
            </a:r>
          </a:p>
          <a:p>
            <a:pPr marL="0" indent="0" algn="just">
              <a:buNone/>
            </a:pPr>
            <a:r>
              <a:rPr lang="en-US" sz="2400" dirty="0"/>
              <a:t>Adverse effects - nausea, leg swelling, livedo reticularis, hallucinations, confusion, reduced threshold for epileptic seizures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a:p>
        </p:txBody>
      </p:sp>
      <p:sp>
        <p:nvSpPr>
          <p:cNvPr id="6" name="Date Placeholder 5"/>
          <p:cNvSpPr>
            <a:spLocks noGrp="1"/>
          </p:cNvSpPr>
          <p:nvPr>
            <p:ph type="dt" sz="half" idx="10"/>
          </p:nvPr>
        </p:nvSpPr>
        <p:spPr/>
        <p:txBody>
          <a:bodyPr/>
          <a:lstStyle/>
          <a:p>
            <a:fld id="{C25C6943-B967-4871-9D4A-BB45693EC818}" type="datetime1">
              <a:rPr lang="sr-Latn-RS" smtClean="0"/>
              <a:t>20.2.2024.</a:t>
            </a:fld>
            <a:endParaRPr lang="en-US"/>
          </a:p>
        </p:txBody>
      </p:sp>
      <p:sp>
        <p:nvSpPr>
          <p:cNvPr id="8" name="Title 1">
            <a:extLst>
              <a:ext uri="{FF2B5EF4-FFF2-40B4-BE49-F238E27FC236}">
                <a16:creationId xmlns:a16="http://schemas.microsoft.com/office/drawing/2014/main" id="{56963CD0-797F-E26C-B8B4-38EFFAC7DC9D}"/>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24870755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dirty="0"/>
              <a:t>Therapy of Parkinson's disease</a:t>
            </a:r>
          </a:p>
          <a:p>
            <a:pPr marL="0" indent="0" algn="ctr">
              <a:buNone/>
            </a:pPr>
            <a:r>
              <a:rPr lang="en-US" dirty="0"/>
              <a:t>Anticholinergics</a:t>
            </a:r>
          </a:p>
          <a:p>
            <a:pPr marL="0" indent="0" algn="just">
              <a:buNone/>
            </a:pPr>
            <a:endParaRPr lang="en-US" dirty="0"/>
          </a:p>
          <a:p>
            <a:pPr marL="0" indent="0" algn="just">
              <a:buNone/>
            </a:pPr>
            <a:r>
              <a:rPr lang="en-US" dirty="0"/>
              <a:t>They are mostly given for severe tremors in PD</a:t>
            </a:r>
          </a:p>
          <a:p>
            <a:pPr marL="0" indent="0" algn="just">
              <a:buNone/>
            </a:pPr>
            <a:r>
              <a:rPr lang="en-US" dirty="0" err="1">
                <a:solidFill>
                  <a:srgbClr val="FF0000"/>
                </a:solidFill>
              </a:rPr>
              <a:t>Biperidone</a:t>
            </a:r>
            <a:r>
              <a:rPr lang="en-US" dirty="0"/>
              <a:t>, 2mg</a:t>
            </a:r>
          </a:p>
          <a:p>
            <a:pPr marL="0" indent="0" algn="just">
              <a:buNone/>
            </a:pPr>
            <a:r>
              <a:rPr lang="en-US" dirty="0"/>
              <a:t>Risk of confusion</a:t>
            </a:r>
          </a:p>
          <a:p>
            <a:pPr marL="0" indent="0" algn="just">
              <a:buNone/>
            </a:pPr>
            <a:r>
              <a:rPr lang="en-US" dirty="0"/>
              <a:t>Avoid in elderly patients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43</a:t>
            </a:fld>
            <a:endParaRPr lang="en-US"/>
          </a:p>
        </p:txBody>
      </p:sp>
      <p:sp>
        <p:nvSpPr>
          <p:cNvPr id="6" name="Date Placeholder 5"/>
          <p:cNvSpPr>
            <a:spLocks noGrp="1"/>
          </p:cNvSpPr>
          <p:nvPr>
            <p:ph type="dt" sz="half" idx="10"/>
          </p:nvPr>
        </p:nvSpPr>
        <p:spPr/>
        <p:txBody>
          <a:bodyPr/>
          <a:lstStyle/>
          <a:p>
            <a:fld id="{6D3C8CE9-FF14-476F-B5DE-C91AA1B88401}" type="datetime1">
              <a:rPr lang="sr-Latn-RS" smtClean="0"/>
              <a:t>20.2.2024.</a:t>
            </a:fld>
            <a:endParaRPr lang="en-US"/>
          </a:p>
        </p:txBody>
      </p:sp>
      <p:sp>
        <p:nvSpPr>
          <p:cNvPr id="8" name="Title 1">
            <a:extLst>
              <a:ext uri="{FF2B5EF4-FFF2-40B4-BE49-F238E27FC236}">
                <a16:creationId xmlns:a16="http://schemas.microsoft.com/office/drawing/2014/main" id="{B68EBE55-2011-9FF6-6C35-E2BCCCDEC403}"/>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3627507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C\Desktop\parkinsonrx.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19" y="152400"/>
            <a:ext cx="9076268" cy="64770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44</a:t>
            </a:fld>
            <a:endParaRPr lang="en-US"/>
          </a:p>
        </p:txBody>
      </p:sp>
      <p:sp>
        <p:nvSpPr>
          <p:cNvPr id="4" name="Date Placeholder 3"/>
          <p:cNvSpPr>
            <a:spLocks noGrp="1"/>
          </p:cNvSpPr>
          <p:nvPr>
            <p:ph type="dt" sz="half" idx="10"/>
          </p:nvPr>
        </p:nvSpPr>
        <p:spPr/>
        <p:txBody>
          <a:bodyPr/>
          <a:lstStyle/>
          <a:p>
            <a:fld id="{637EBE99-C7D3-48E0-89CC-E97B9D73A40C}" type="datetime1">
              <a:rPr lang="sr-Latn-RS" smtClean="0"/>
              <a:t>20.2.2024.</a:t>
            </a:fld>
            <a:endParaRPr lang="en-US"/>
          </a:p>
        </p:txBody>
      </p:sp>
    </p:spTree>
    <p:extLst>
      <p:ext uri="{BB962C8B-B14F-4D97-AF65-F5344CB8AC3E}">
        <p14:creationId xmlns:p14="http://schemas.microsoft.com/office/powerpoint/2010/main" val="6631418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876800"/>
          </a:xfrm>
        </p:spPr>
        <p:txBody>
          <a:bodyPr>
            <a:normAutofit fontScale="92500" lnSpcReduction="10000"/>
          </a:bodyPr>
          <a:lstStyle/>
          <a:p>
            <a:pPr marL="0" indent="0" algn="ctr">
              <a:buNone/>
            </a:pPr>
            <a:r>
              <a:rPr lang="en-US" sz="2400" dirty="0"/>
              <a:t>Therapy of non-motor symptoms</a:t>
            </a:r>
          </a:p>
          <a:p>
            <a:pPr marL="0" indent="0" algn="ctr">
              <a:buNone/>
            </a:pPr>
            <a:endParaRPr lang="en-US" sz="2400" dirty="0"/>
          </a:p>
          <a:p>
            <a:pPr marL="0" indent="0" algn="just">
              <a:buNone/>
            </a:pPr>
            <a:r>
              <a:rPr lang="en-US" sz="2400" dirty="0"/>
              <a:t>Dementia - rivastigmine and donepezil</a:t>
            </a:r>
          </a:p>
          <a:p>
            <a:pPr marL="0" indent="0" algn="just">
              <a:buNone/>
            </a:pPr>
            <a:r>
              <a:rPr lang="en-US" sz="2400" dirty="0"/>
              <a:t>Depression and apathy - fluoxetine, citalopram, nortriptyline</a:t>
            </a:r>
          </a:p>
          <a:p>
            <a:pPr marL="0" indent="0" algn="just">
              <a:buNone/>
            </a:pPr>
            <a:r>
              <a:rPr lang="en-US" sz="2400" dirty="0"/>
              <a:t>Hallucinations and psychosis - quetiapine, clozapine</a:t>
            </a:r>
          </a:p>
          <a:p>
            <a:pPr marL="0" indent="0" algn="just">
              <a:buNone/>
            </a:pPr>
            <a:r>
              <a:rPr lang="en-US" sz="2400" dirty="0"/>
              <a:t>Sleep disorders - long-acting preparations of levodopa or dopamine agonists in the evening, clonazepam, melatonin</a:t>
            </a:r>
          </a:p>
          <a:p>
            <a:pPr marL="0" indent="0" algn="just">
              <a:buNone/>
            </a:pPr>
            <a:r>
              <a:rPr lang="en-US" sz="2400" dirty="0"/>
              <a:t>Autonomic symptoms - anticholinergics</a:t>
            </a:r>
          </a:p>
          <a:p>
            <a:pPr marL="0" indent="0" algn="just">
              <a:buNone/>
            </a:pPr>
            <a:r>
              <a:rPr lang="en-US" sz="2400" dirty="0"/>
              <a:t>Physical therapy - gait education, improving balance, increasing aerobic capacity, improving initial movement, improving functional independence, advice on safety at home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
        <p:nvSpPr>
          <p:cNvPr id="6" name="Date Placeholder 5"/>
          <p:cNvSpPr>
            <a:spLocks noGrp="1"/>
          </p:cNvSpPr>
          <p:nvPr>
            <p:ph type="dt" sz="half" idx="10"/>
          </p:nvPr>
        </p:nvSpPr>
        <p:spPr/>
        <p:txBody>
          <a:bodyPr/>
          <a:lstStyle/>
          <a:p>
            <a:fld id="{600A7D9D-52FA-4E53-9977-9F71BFAD692B}" type="datetime1">
              <a:rPr lang="sr-Latn-RS" smtClean="0"/>
              <a:t>20.2.2024.</a:t>
            </a:fld>
            <a:endParaRPr lang="en-US"/>
          </a:p>
        </p:txBody>
      </p:sp>
      <p:sp>
        <p:nvSpPr>
          <p:cNvPr id="8" name="Title 1">
            <a:extLst>
              <a:ext uri="{FF2B5EF4-FFF2-40B4-BE49-F238E27FC236}">
                <a16:creationId xmlns:a16="http://schemas.microsoft.com/office/drawing/2014/main" id="{82FA3B7E-1AA7-D837-99A4-CB6FA02CA7AB}"/>
              </a:ext>
            </a:extLst>
          </p:cNvPr>
          <p:cNvSpPr>
            <a:spLocks noGrp="1"/>
          </p:cNvSpPr>
          <p:nvPr>
            <p:ph type="title"/>
          </p:nvPr>
        </p:nvSpPr>
        <p:spPr>
          <a:xfrm>
            <a:off x="425450" y="407988"/>
            <a:ext cx="8261350" cy="1039812"/>
          </a:xfrm>
        </p:spPr>
        <p:txBody>
          <a:bodyPr>
            <a:normAutofit/>
          </a:bodyPr>
          <a:lstStyle/>
          <a:p>
            <a:pPr algn="l"/>
            <a:r>
              <a:rPr lang="en-US" dirty="0"/>
              <a:t>PARKINSON'S DISEASE</a:t>
            </a:r>
          </a:p>
        </p:txBody>
      </p:sp>
    </p:spTree>
    <p:extLst>
      <p:ext uri="{BB962C8B-B14F-4D97-AF65-F5344CB8AC3E}">
        <p14:creationId xmlns:p14="http://schemas.microsoft.com/office/powerpoint/2010/main" val="2442634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TREMOR</a:t>
            </a:r>
          </a:p>
        </p:txBody>
      </p:sp>
      <p:sp>
        <p:nvSpPr>
          <p:cNvPr id="3" name="Content Placeholder 2"/>
          <p:cNvSpPr>
            <a:spLocks noGrp="1"/>
          </p:cNvSpPr>
          <p:nvPr>
            <p:ph idx="1"/>
          </p:nvPr>
        </p:nvSpPr>
        <p:spPr/>
        <p:txBody>
          <a:bodyPr>
            <a:normAutofit/>
          </a:bodyPr>
          <a:lstStyle/>
          <a:p>
            <a:pPr marL="114300" indent="0" algn="just">
              <a:buNone/>
            </a:pPr>
            <a:r>
              <a:rPr lang="en-US" dirty="0">
                <a:solidFill>
                  <a:srgbClr val="FF0000"/>
                </a:solidFill>
              </a:rPr>
              <a:t>An involuntary, rhythmic oscillation of a part of the body, which is caused by either alternating or synchronous contractions of reciprocally innervated antagonistic muscles</a:t>
            </a:r>
          </a:p>
          <a:p>
            <a:pPr marL="114300" indent="0" algn="just">
              <a:buNone/>
            </a:pPr>
            <a:r>
              <a:rPr lang="en-US" dirty="0">
                <a:solidFill>
                  <a:schemeClr val="tx1"/>
                </a:solidFill>
              </a:rPr>
              <a:t>It is defined by its </a:t>
            </a:r>
            <a:r>
              <a:rPr lang="en-US" dirty="0">
                <a:solidFill>
                  <a:srgbClr val="FF0000"/>
                </a:solidFill>
              </a:rPr>
              <a:t>frequency</a:t>
            </a:r>
            <a:r>
              <a:rPr lang="en-US" dirty="0">
                <a:solidFill>
                  <a:schemeClr val="tx1"/>
                </a:solidFill>
              </a:rPr>
              <a:t> (invariable, constant characteristic over longer time intervals) and </a:t>
            </a:r>
            <a:r>
              <a:rPr lang="en-US" dirty="0">
                <a:solidFill>
                  <a:srgbClr val="FF0000"/>
                </a:solidFill>
              </a:rPr>
              <a:t>amplitude</a:t>
            </a:r>
            <a:r>
              <a:rPr lang="en-US" dirty="0">
                <a:solidFill>
                  <a:schemeClr val="tx1"/>
                </a:solidFill>
              </a:rPr>
              <a:t> (it changes depending on various physiological and psychological factors ("every excitement worsens every tremor"))</a:t>
            </a:r>
          </a:p>
          <a:p>
            <a:pPr marL="114300" indent="0" algn="just">
              <a:buNone/>
            </a:pPr>
            <a:r>
              <a:rPr lang="en-US" dirty="0">
                <a:solidFill>
                  <a:schemeClr val="tx1"/>
                </a:solidFill>
              </a:rPr>
              <a:t>It is lost during sleep</a:t>
            </a:r>
          </a:p>
        </p:txBody>
      </p:sp>
      <p:sp>
        <p:nvSpPr>
          <p:cNvPr id="4" name="Date Placeholder 3"/>
          <p:cNvSpPr>
            <a:spLocks noGrp="1"/>
          </p:cNvSpPr>
          <p:nvPr>
            <p:ph type="dt" sz="half" idx="10"/>
          </p:nvPr>
        </p:nvSpPr>
        <p:spPr/>
        <p:txBody>
          <a:bodyPr/>
          <a:lstStyle/>
          <a:p>
            <a:fld id="{C86E84D7-3D3A-4C51-A2AC-F19F3E73EA16}" type="datetime1">
              <a:rPr lang="sr-Latn-RS" smtClean="0"/>
              <a:t>20.2.2024.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46</a:t>
            </a:fld>
            <a:endParaRPr lang="en-US"/>
          </a:p>
        </p:txBody>
      </p:sp>
    </p:spTree>
    <p:extLst>
      <p:ext uri="{BB962C8B-B14F-4D97-AF65-F5344CB8AC3E}">
        <p14:creationId xmlns:p14="http://schemas.microsoft.com/office/powerpoint/2010/main" val="18935540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724400"/>
          </a:xfrm>
        </p:spPr>
        <p:txBody>
          <a:bodyPr>
            <a:normAutofit/>
          </a:bodyPr>
          <a:lstStyle/>
          <a:p>
            <a:pPr marL="114300" indent="0" algn="just">
              <a:buNone/>
            </a:pPr>
            <a:r>
              <a:rPr lang="en-US" dirty="0"/>
              <a:t>1. </a:t>
            </a:r>
            <a:r>
              <a:rPr lang="en-US" dirty="0">
                <a:solidFill>
                  <a:srgbClr val="FF0000"/>
                </a:solidFill>
              </a:rPr>
              <a:t>Static</a:t>
            </a:r>
            <a:r>
              <a:rPr lang="en-US" dirty="0"/>
              <a:t> (at rest) - occurs when the affected part of the body is completely relaxed and is characteristic of parkinsonism syndrome</a:t>
            </a:r>
          </a:p>
          <a:p>
            <a:pPr marL="114300" indent="0" algn="just">
              <a:buNone/>
            </a:pPr>
            <a:r>
              <a:rPr lang="en-US" dirty="0"/>
              <a:t>2. </a:t>
            </a:r>
            <a:r>
              <a:rPr lang="en-US" dirty="0">
                <a:solidFill>
                  <a:srgbClr val="FF0000"/>
                </a:solidFill>
              </a:rPr>
              <a:t>Action</a:t>
            </a:r>
            <a:r>
              <a:rPr lang="en-US" dirty="0"/>
              <a:t> (occurs only when a specific muscle or muscle group is activated)</a:t>
            </a:r>
          </a:p>
          <a:p>
            <a:pPr marL="114300" indent="0" algn="just">
              <a:buNone/>
            </a:pPr>
            <a:r>
              <a:rPr lang="en-US" dirty="0"/>
              <a:t>a. postural tremor of outstretched arms, head tremor ("yes", "no" tremor)</a:t>
            </a:r>
          </a:p>
          <a:p>
            <a:pPr marL="114300" indent="0" algn="just">
              <a:buNone/>
            </a:pPr>
            <a:r>
              <a:rPr lang="en-US" dirty="0"/>
              <a:t>b. kinetic (throughout movement)</a:t>
            </a:r>
          </a:p>
          <a:p>
            <a:pPr marL="114300" indent="0" algn="just">
              <a:buNone/>
            </a:pPr>
            <a:r>
              <a:rPr lang="en-US" dirty="0"/>
              <a:t>c. </a:t>
            </a:r>
            <a:r>
              <a:rPr lang="en-US" dirty="0" err="1"/>
              <a:t>intentioni</a:t>
            </a:r>
            <a:r>
              <a:rPr lang="en-US" dirty="0"/>
              <a:t> (target tremor): specific for cerebellar damage and most easily elicited during cerebellar finger-to-nose or heel-to-knee tests</a:t>
            </a:r>
            <a:endParaRPr lang="sr-Cyrl-RS" dirty="0"/>
          </a:p>
        </p:txBody>
      </p:sp>
      <p:sp>
        <p:nvSpPr>
          <p:cNvPr id="4" name="Date Placeholder 3"/>
          <p:cNvSpPr>
            <a:spLocks noGrp="1"/>
          </p:cNvSpPr>
          <p:nvPr>
            <p:ph type="dt" sz="half" idx="10"/>
          </p:nvPr>
        </p:nvSpPr>
        <p:spPr/>
        <p:txBody>
          <a:bodyPr/>
          <a:lstStyle/>
          <a:p>
            <a:fld id="{C86E84D7-3D3A-4C51-A2AC-F19F3E73EA16}" type="datetime1">
              <a:rPr lang="sr-Latn-RS" smtClean="0"/>
              <a:t>20.2.2024.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47</a:t>
            </a:fld>
            <a:endParaRPr lang="en-US"/>
          </a:p>
        </p:txBody>
      </p:sp>
      <p:sp>
        <p:nvSpPr>
          <p:cNvPr id="6" name="Title 1"/>
          <p:cNvSpPr>
            <a:spLocks noGrp="1"/>
          </p:cNvSpPr>
          <p:nvPr>
            <p:ph type="title"/>
          </p:nvPr>
        </p:nvSpPr>
        <p:spPr/>
        <p:txBody>
          <a:bodyPr/>
          <a:lstStyle/>
          <a:p>
            <a:r>
              <a:rPr lang="sr-Cyrl-RS" dirty="0"/>
              <a:t>ТРЕ</a:t>
            </a:r>
            <a:r>
              <a:rPr lang="sr-Latn-RS" dirty="0"/>
              <a:t>mor</a:t>
            </a:r>
            <a:endParaRPr lang="en-US" dirty="0"/>
          </a:p>
        </p:txBody>
      </p:sp>
    </p:spTree>
    <p:extLst>
      <p:ext uri="{BB962C8B-B14F-4D97-AF65-F5344CB8AC3E}">
        <p14:creationId xmlns:p14="http://schemas.microsoft.com/office/powerpoint/2010/main" val="34662826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648200"/>
          </a:xfrm>
        </p:spPr>
        <p:txBody>
          <a:bodyPr>
            <a:normAutofit/>
          </a:bodyPr>
          <a:lstStyle/>
          <a:p>
            <a:pPr marL="114300" indent="0">
              <a:buNone/>
            </a:pPr>
            <a:r>
              <a:rPr lang="en-US" dirty="0"/>
              <a:t>Frequency increases with age (2-5% of people over 60)</a:t>
            </a:r>
          </a:p>
          <a:p>
            <a:pPr marL="114300" indent="0">
              <a:buNone/>
            </a:pPr>
            <a:r>
              <a:rPr lang="en-US" dirty="0"/>
              <a:t>Primarily postural tremor (4-12 hertz) that primarily affects the hands, head, voice, tongue, chin</a:t>
            </a:r>
          </a:p>
          <a:p>
            <a:pPr marL="114300" indent="0">
              <a:buNone/>
            </a:pPr>
            <a:r>
              <a:rPr lang="en-US" dirty="0"/>
              <a:t>It may start on just one arm, but quickly spread to the other side</a:t>
            </a:r>
          </a:p>
          <a:p>
            <a:pPr marL="114300" indent="0">
              <a:buNone/>
            </a:pPr>
            <a:r>
              <a:rPr lang="en-US" dirty="0"/>
              <a:t>Tremor is the only neurological symptom/sign, it is not accompanied by changes in muscle strength, tone, coordination, cognitive abilities</a:t>
            </a:r>
          </a:p>
          <a:p>
            <a:pPr marL="114300" indent="0">
              <a:buNone/>
            </a:pPr>
            <a:r>
              <a:rPr lang="en-US" dirty="0"/>
              <a:t>In half of the patients, intake of even small amounts of alcohol reduces tremors</a:t>
            </a:r>
          </a:p>
        </p:txBody>
      </p:sp>
      <p:sp>
        <p:nvSpPr>
          <p:cNvPr id="4" name="Date Placeholder 3"/>
          <p:cNvSpPr>
            <a:spLocks noGrp="1"/>
          </p:cNvSpPr>
          <p:nvPr>
            <p:ph type="dt" sz="half" idx="10"/>
          </p:nvPr>
        </p:nvSpPr>
        <p:spPr/>
        <p:txBody>
          <a:bodyPr/>
          <a:lstStyle/>
          <a:p>
            <a:fld id="{C86E84D7-3D3A-4C51-A2AC-F19F3E73EA16}" type="datetime1">
              <a:rPr lang="sr-Latn-RS" smtClean="0"/>
              <a:t>20.2.2024.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48</a:t>
            </a:fld>
            <a:endParaRPr lang="en-US"/>
          </a:p>
        </p:txBody>
      </p:sp>
      <p:sp>
        <p:nvSpPr>
          <p:cNvPr id="7" name="Title 6">
            <a:extLst>
              <a:ext uri="{FF2B5EF4-FFF2-40B4-BE49-F238E27FC236}">
                <a16:creationId xmlns:a16="http://schemas.microsoft.com/office/drawing/2014/main" id="{F79584D6-46C7-E89E-3BC0-F2D8428E0E53}"/>
              </a:ext>
            </a:extLst>
          </p:cNvPr>
          <p:cNvSpPr>
            <a:spLocks noGrp="1"/>
          </p:cNvSpPr>
          <p:nvPr>
            <p:ph type="title"/>
          </p:nvPr>
        </p:nvSpPr>
        <p:spPr/>
        <p:txBody>
          <a:bodyPr/>
          <a:lstStyle/>
          <a:p>
            <a:r>
              <a:rPr lang="en-US" dirty="0"/>
              <a:t>ESSENTIAL TREMOR</a:t>
            </a:r>
          </a:p>
        </p:txBody>
      </p:sp>
    </p:spTree>
    <p:extLst>
      <p:ext uri="{BB962C8B-B14F-4D97-AF65-F5344CB8AC3E}">
        <p14:creationId xmlns:p14="http://schemas.microsoft.com/office/powerpoint/2010/main" val="23635904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ESSENTIAL TREMOR</a:t>
            </a:r>
          </a:p>
        </p:txBody>
      </p:sp>
      <p:sp>
        <p:nvSpPr>
          <p:cNvPr id="3" name="Content Placeholder 2"/>
          <p:cNvSpPr>
            <a:spLocks noGrp="1"/>
          </p:cNvSpPr>
          <p:nvPr>
            <p:ph idx="1"/>
          </p:nvPr>
        </p:nvSpPr>
        <p:spPr/>
        <p:txBody>
          <a:bodyPr/>
          <a:lstStyle/>
          <a:p>
            <a:pPr marL="114300" indent="0">
              <a:buNone/>
            </a:pPr>
            <a:endParaRPr lang="sr-Cyrl-RS" dirty="0"/>
          </a:p>
          <a:p>
            <a:pPr marL="114300" indent="0">
              <a:buNone/>
            </a:pPr>
            <a:r>
              <a:rPr lang="en-US" dirty="0"/>
              <a:t>It usually manifests itself after the third decade of life</a:t>
            </a:r>
          </a:p>
          <a:p>
            <a:pPr marL="114300" indent="0">
              <a:buNone/>
            </a:pPr>
            <a:r>
              <a:rPr lang="en-US" dirty="0"/>
              <a:t>It can occur in the range from early childhood to the age of 65</a:t>
            </a:r>
          </a:p>
          <a:p>
            <a:pPr marL="114300" indent="0">
              <a:buNone/>
            </a:pPr>
            <a:r>
              <a:rPr lang="en-US" dirty="0"/>
              <a:t>About half of the patients have a positive family history of the same condition</a:t>
            </a:r>
          </a:p>
          <a:p>
            <a:pPr marL="114300" indent="0">
              <a:buNone/>
            </a:pPr>
            <a:r>
              <a:rPr lang="en-US" dirty="0"/>
              <a:t>Pharmacological therapy ET: beta blockers, alprazolam, topiramate</a:t>
            </a:r>
          </a:p>
        </p:txBody>
      </p:sp>
      <p:sp>
        <p:nvSpPr>
          <p:cNvPr id="4" name="Date Placeholder 3"/>
          <p:cNvSpPr>
            <a:spLocks noGrp="1"/>
          </p:cNvSpPr>
          <p:nvPr>
            <p:ph type="dt" sz="half" idx="10"/>
          </p:nvPr>
        </p:nvSpPr>
        <p:spPr/>
        <p:txBody>
          <a:bodyPr/>
          <a:lstStyle/>
          <a:p>
            <a:fld id="{C86E84D7-3D3A-4C51-A2AC-F19F3E73EA16}" type="datetime1">
              <a:rPr lang="sr-Latn-RS" smtClean="0"/>
              <a:t>20.2.2024.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a:p>
        </p:txBody>
      </p:sp>
    </p:spTree>
    <p:extLst>
      <p:ext uri="{BB962C8B-B14F-4D97-AF65-F5344CB8AC3E}">
        <p14:creationId xmlns:p14="http://schemas.microsoft.com/office/powerpoint/2010/main" val="3626065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457200" y="423208"/>
            <a:ext cx="8229599" cy="5825192"/>
          </a:xfrm>
          <a:prstGeom prst="rect">
            <a:avLst/>
          </a:prstGeom>
        </p:spPr>
      </p:pic>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
        <p:nvSpPr>
          <p:cNvPr id="5" name="Date Placeholder 4"/>
          <p:cNvSpPr>
            <a:spLocks noGrp="1"/>
          </p:cNvSpPr>
          <p:nvPr>
            <p:ph type="dt" sz="half" idx="10"/>
          </p:nvPr>
        </p:nvSpPr>
        <p:spPr/>
        <p:txBody>
          <a:bodyPr/>
          <a:lstStyle/>
          <a:p>
            <a:fld id="{3E5F10CA-C01F-4018-9837-2A53412950DD}" type="datetime1">
              <a:rPr lang="sr-Latn-RS" smtClean="0"/>
              <a:t>20.2.2024.</a:t>
            </a:fld>
            <a:endParaRPr lang="en-US"/>
          </a:p>
        </p:txBody>
      </p:sp>
    </p:spTree>
    <p:extLst>
      <p:ext uri="{BB962C8B-B14F-4D97-AF65-F5344CB8AC3E}">
        <p14:creationId xmlns:p14="http://schemas.microsoft.com/office/powerpoint/2010/main" val="38293866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60672" cy="810828"/>
          </a:xfrm>
        </p:spPr>
        <p:txBody>
          <a:bodyPr/>
          <a:lstStyle/>
          <a:p>
            <a:r>
              <a:rPr lang="sr-Latn-RS" dirty="0"/>
              <a:t>TREMOR</a:t>
            </a:r>
            <a:endParaRPr lang="en-US" dirty="0"/>
          </a:p>
        </p:txBody>
      </p:sp>
      <p:sp>
        <p:nvSpPr>
          <p:cNvPr id="3" name="Text Placeholder 2"/>
          <p:cNvSpPr>
            <a:spLocks noGrp="1"/>
          </p:cNvSpPr>
          <p:nvPr>
            <p:ph type="body" idx="1"/>
          </p:nvPr>
        </p:nvSpPr>
        <p:spPr>
          <a:xfrm>
            <a:off x="381000" y="914400"/>
            <a:ext cx="4040188" cy="639762"/>
          </a:xfrm>
        </p:spPr>
        <p:txBody>
          <a:bodyPr/>
          <a:lstStyle/>
          <a:p>
            <a:r>
              <a:rPr lang="en-US" dirty="0"/>
              <a:t>Parkinson's disease</a:t>
            </a:r>
          </a:p>
        </p:txBody>
      </p:sp>
      <p:sp>
        <p:nvSpPr>
          <p:cNvPr id="4" name="Content Placeholder 3"/>
          <p:cNvSpPr>
            <a:spLocks noGrp="1"/>
          </p:cNvSpPr>
          <p:nvPr>
            <p:ph sz="half" idx="2"/>
          </p:nvPr>
        </p:nvSpPr>
        <p:spPr>
          <a:xfrm>
            <a:off x="76200" y="1752600"/>
            <a:ext cx="4495800" cy="4724400"/>
          </a:xfrm>
        </p:spPr>
        <p:txBody>
          <a:bodyPr>
            <a:normAutofit/>
          </a:bodyPr>
          <a:lstStyle/>
          <a:p>
            <a:pPr marL="114300" indent="0">
              <a:buNone/>
            </a:pPr>
            <a:r>
              <a:rPr lang="en-US" sz="2000" dirty="0"/>
              <a:t>5-6 decades</a:t>
            </a:r>
          </a:p>
          <a:p>
            <a:pPr marL="114300" indent="0">
              <a:buNone/>
            </a:pPr>
            <a:r>
              <a:rPr lang="en-US" sz="2000" dirty="0"/>
              <a:t>Rapid deterioration of the disease</a:t>
            </a:r>
          </a:p>
          <a:p>
            <a:pPr marL="114300" indent="0">
              <a:buNone/>
            </a:pPr>
            <a:r>
              <a:rPr lang="en-US" sz="2000" dirty="0"/>
              <a:t>A rare inheritance</a:t>
            </a:r>
          </a:p>
          <a:p>
            <a:pPr marL="114300" indent="0">
              <a:buNone/>
            </a:pPr>
            <a:r>
              <a:rPr lang="en-US" sz="2000" dirty="0"/>
              <a:t>+rigidity, +akinesia</a:t>
            </a:r>
          </a:p>
          <a:p>
            <a:pPr marL="114300" indent="0">
              <a:buNone/>
            </a:pPr>
            <a:r>
              <a:rPr lang="en-US" sz="2000" dirty="0"/>
              <a:t>Static</a:t>
            </a:r>
          </a:p>
          <a:p>
            <a:pPr marL="114300" indent="0">
              <a:buNone/>
            </a:pPr>
            <a:r>
              <a:rPr lang="en-US" sz="2000" dirty="0"/>
              <a:t>5-7 hertz</a:t>
            </a:r>
          </a:p>
          <a:p>
            <a:pPr marL="114300" indent="0">
              <a:buNone/>
            </a:pPr>
            <a:r>
              <a:rPr lang="en-US" sz="2000" dirty="0"/>
              <a:t>Tremor of the head late in the course of the disease</a:t>
            </a:r>
          </a:p>
          <a:p>
            <a:pPr marL="114300" indent="0">
              <a:buNone/>
            </a:pPr>
            <a:r>
              <a:rPr lang="en-US" sz="2000" dirty="0"/>
              <a:t>Aphonia, palilalia</a:t>
            </a:r>
          </a:p>
          <a:p>
            <a:pPr marL="114300" indent="0">
              <a:buNone/>
            </a:pPr>
            <a:r>
              <a:rPr lang="en-US" sz="2000" dirty="0"/>
              <a:t>Hypomimia</a:t>
            </a:r>
          </a:p>
          <a:p>
            <a:pPr marL="114300" indent="0">
              <a:buNone/>
            </a:pPr>
            <a:r>
              <a:rPr lang="en-US" sz="2000" dirty="0"/>
              <a:t>Lost </a:t>
            </a:r>
            <a:r>
              <a:rPr lang="en-US" sz="2000" dirty="0" err="1"/>
              <a:t>synkinetic</a:t>
            </a:r>
            <a:r>
              <a:rPr lang="en-US" sz="2000" dirty="0"/>
              <a:t> movements</a:t>
            </a:r>
          </a:p>
          <a:p>
            <a:pPr marL="114300" indent="0">
              <a:buNone/>
            </a:pPr>
            <a:r>
              <a:rPr lang="en-US" sz="2000" dirty="0"/>
              <a:t>Improvement on levodopa</a:t>
            </a:r>
          </a:p>
        </p:txBody>
      </p:sp>
      <p:sp>
        <p:nvSpPr>
          <p:cNvPr id="5" name="Text Placeholder 4"/>
          <p:cNvSpPr>
            <a:spLocks noGrp="1"/>
          </p:cNvSpPr>
          <p:nvPr>
            <p:ph type="body" sz="quarter" idx="3"/>
          </p:nvPr>
        </p:nvSpPr>
        <p:spPr>
          <a:xfrm>
            <a:off x="4572000" y="914400"/>
            <a:ext cx="4041775" cy="639762"/>
          </a:xfrm>
        </p:spPr>
        <p:txBody>
          <a:bodyPr/>
          <a:lstStyle/>
          <a:p>
            <a:r>
              <a:rPr lang="en-US" dirty="0"/>
              <a:t>ESSENTIAL TREMOR</a:t>
            </a:r>
          </a:p>
        </p:txBody>
      </p:sp>
      <p:sp>
        <p:nvSpPr>
          <p:cNvPr id="6" name="Content Placeholder 5"/>
          <p:cNvSpPr>
            <a:spLocks noGrp="1"/>
          </p:cNvSpPr>
          <p:nvPr>
            <p:ph sz="quarter" idx="4"/>
          </p:nvPr>
        </p:nvSpPr>
        <p:spPr>
          <a:xfrm>
            <a:off x="4343401" y="1752600"/>
            <a:ext cx="4572000" cy="4648200"/>
          </a:xfrm>
        </p:spPr>
        <p:txBody>
          <a:bodyPr>
            <a:normAutofit/>
          </a:bodyPr>
          <a:lstStyle/>
          <a:p>
            <a:pPr marL="114300" indent="0">
              <a:buNone/>
            </a:pPr>
            <a:r>
              <a:rPr lang="en-US" sz="2000" dirty="0"/>
              <a:t>Often in childhood</a:t>
            </a:r>
          </a:p>
          <a:p>
            <a:pPr marL="114300" indent="0">
              <a:buNone/>
            </a:pPr>
            <a:r>
              <a:rPr lang="en-US" sz="2000" dirty="0"/>
              <a:t>It gets worse slowly, if at all</a:t>
            </a:r>
          </a:p>
          <a:p>
            <a:pPr marL="114300" indent="0">
              <a:buNone/>
            </a:pPr>
            <a:r>
              <a:rPr lang="en-US" sz="2000" dirty="0"/>
              <a:t>Often hereditary (70%)</a:t>
            </a:r>
          </a:p>
          <a:p>
            <a:pPr marL="114300" indent="0">
              <a:buNone/>
            </a:pPr>
            <a:r>
              <a:rPr lang="en-US" sz="2000" dirty="0"/>
              <a:t>Most often there are none</a:t>
            </a:r>
          </a:p>
          <a:p>
            <a:pPr marL="114300" indent="0">
              <a:buNone/>
            </a:pPr>
            <a:r>
              <a:rPr lang="en-US" sz="2000" dirty="0"/>
              <a:t>Postural</a:t>
            </a:r>
          </a:p>
          <a:p>
            <a:pPr marL="114300" indent="0">
              <a:buNone/>
            </a:pPr>
            <a:r>
              <a:rPr lang="en-US" sz="2000" dirty="0"/>
              <a:t>8-10 hertz</a:t>
            </a:r>
          </a:p>
          <a:p>
            <a:pPr marL="114300" indent="0">
              <a:buNone/>
            </a:pPr>
            <a:r>
              <a:rPr lang="en-US" sz="2000" dirty="0"/>
              <a:t>Frequent tremors of the head from the very beginning of the disease</a:t>
            </a:r>
          </a:p>
          <a:p>
            <a:pPr marL="114300" indent="0">
              <a:buNone/>
            </a:pPr>
            <a:r>
              <a:rPr lang="en-US" sz="2000" dirty="0"/>
              <a:t>Trembling voice</a:t>
            </a:r>
          </a:p>
          <a:p>
            <a:pPr marL="114300" indent="0">
              <a:buNone/>
            </a:pPr>
            <a:r>
              <a:rPr lang="en-US" sz="2000" dirty="0"/>
              <a:t>Neat mimicry</a:t>
            </a:r>
          </a:p>
          <a:p>
            <a:pPr marL="114300" indent="0">
              <a:buNone/>
            </a:pPr>
            <a:r>
              <a:rPr lang="en-US" sz="2000" dirty="0"/>
              <a:t>Preserved </a:t>
            </a:r>
            <a:r>
              <a:rPr lang="en-US" sz="2000" dirty="0" err="1"/>
              <a:t>synkinetic</a:t>
            </a:r>
            <a:r>
              <a:rPr lang="en-US" sz="2000" dirty="0"/>
              <a:t> movements</a:t>
            </a:r>
          </a:p>
          <a:p>
            <a:pPr marL="114300" indent="0">
              <a:buNone/>
            </a:pPr>
            <a:r>
              <a:rPr lang="en-US" sz="2000" dirty="0"/>
              <a:t>Worsening on levodopa</a:t>
            </a:r>
          </a:p>
        </p:txBody>
      </p:sp>
      <p:sp>
        <p:nvSpPr>
          <p:cNvPr id="7" name="Date Placeholder 6"/>
          <p:cNvSpPr>
            <a:spLocks noGrp="1"/>
          </p:cNvSpPr>
          <p:nvPr>
            <p:ph type="dt" sz="half" idx="10"/>
          </p:nvPr>
        </p:nvSpPr>
        <p:spPr/>
        <p:txBody>
          <a:bodyPr/>
          <a:lstStyle/>
          <a:p>
            <a:fld id="{229A373A-BED5-4315-9711-948E0D50487D}" type="datetime1">
              <a:rPr lang="sr-Latn-RS" smtClean="0"/>
              <a:t>20.2.2024.</a:t>
            </a:fld>
            <a:endParaRPr lang="en-US"/>
          </a:p>
        </p:txBody>
      </p:sp>
      <p:sp>
        <p:nvSpPr>
          <p:cNvPr id="8" name="Slide Number Placeholder 7"/>
          <p:cNvSpPr>
            <a:spLocks noGrp="1"/>
          </p:cNvSpPr>
          <p:nvPr>
            <p:ph type="sldNum" sz="quarter" idx="12"/>
          </p:nvPr>
        </p:nvSpPr>
        <p:spPr/>
        <p:txBody>
          <a:bodyPr/>
          <a:lstStyle/>
          <a:p>
            <a:fld id="{B6F15528-21DE-4FAA-801E-634DDDAF4B2B}" type="slidenum">
              <a:rPr lang="en-US" smtClean="0"/>
              <a:pPr/>
              <a:t>50</a:t>
            </a:fld>
            <a:endParaRPr lang="en-US"/>
          </a:p>
        </p:txBody>
      </p:sp>
    </p:spTree>
    <p:extLst>
      <p:ext uri="{BB962C8B-B14F-4D97-AF65-F5344CB8AC3E}">
        <p14:creationId xmlns:p14="http://schemas.microsoft.com/office/powerpoint/2010/main" val="31530970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CHOREA</a:t>
            </a:r>
          </a:p>
        </p:txBody>
      </p:sp>
      <p:sp>
        <p:nvSpPr>
          <p:cNvPr id="3" name="Content Placeholder 2"/>
          <p:cNvSpPr>
            <a:spLocks noGrp="1"/>
          </p:cNvSpPr>
          <p:nvPr>
            <p:ph idx="1"/>
          </p:nvPr>
        </p:nvSpPr>
        <p:spPr/>
        <p:txBody>
          <a:bodyPr>
            <a:normAutofit fontScale="85000" lnSpcReduction="20000"/>
          </a:bodyPr>
          <a:lstStyle/>
          <a:p>
            <a:pPr marL="0" indent="0" algn="just">
              <a:buNone/>
            </a:pPr>
            <a:r>
              <a:rPr lang="en-US" sz="2800" dirty="0"/>
              <a:t>Greek word, game, dance</a:t>
            </a:r>
          </a:p>
          <a:p>
            <a:pPr marL="0" indent="0" algn="just">
              <a:buNone/>
            </a:pPr>
            <a:r>
              <a:rPr lang="en-US" sz="2800" dirty="0">
                <a:solidFill>
                  <a:srgbClr val="FF0000"/>
                </a:solidFill>
              </a:rPr>
              <a:t>Unpredictable, irregular, short-lived, purposeless movements of variable amplitude that appear irregularly and "move" from one part of the body to another</a:t>
            </a:r>
          </a:p>
          <a:p>
            <a:pPr marL="0" indent="0" algn="just">
              <a:buNone/>
            </a:pPr>
            <a:r>
              <a:rPr lang="en-US" sz="2800" dirty="0"/>
              <a:t>It is more pronounced in the distal parts of the extremities</a:t>
            </a:r>
          </a:p>
          <a:p>
            <a:pPr marL="0" indent="0" algn="just">
              <a:buNone/>
            </a:pPr>
            <a:r>
              <a:rPr lang="en-US" sz="2800" dirty="0"/>
              <a:t>Over time, chorea makes the patient clumsy, objects fall out of their hands, collide with furniture, walking is unsteady, falls, slurred speech, altered, with sudden interruptions, difficulty swallowing with choking and aspiration, up to the most severe complication "bolus of death".</a:t>
            </a:r>
            <a:endParaRPr lang="sr-Cyrl-RS" sz="2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51</a:t>
            </a:fld>
            <a:endParaRPr lang="en-US"/>
          </a:p>
        </p:txBody>
      </p:sp>
      <p:sp>
        <p:nvSpPr>
          <p:cNvPr id="6" name="Date Placeholder 5"/>
          <p:cNvSpPr>
            <a:spLocks noGrp="1"/>
          </p:cNvSpPr>
          <p:nvPr>
            <p:ph type="dt" sz="half" idx="10"/>
          </p:nvPr>
        </p:nvSpPr>
        <p:spPr/>
        <p:txBody>
          <a:bodyPr/>
          <a:lstStyle/>
          <a:p>
            <a:fld id="{C6F06BFA-9F4B-4908-9CDB-99C990A0231D}" type="datetime1">
              <a:rPr lang="sr-Latn-RS" smtClean="0"/>
              <a:t>20.2.2024.</a:t>
            </a:fld>
            <a:endParaRPr lang="en-US"/>
          </a:p>
        </p:txBody>
      </p:sp>
    </p:spTree>
    <p:extLst>
      <p:ext uri="{BB962C8B-B14F-4D97-AF65-F5344CB8AC3E}">
        <p14:creationId xmlns:p14="http://schemas.microsoft.com/office/powerpoint/2010/main" val="31394837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4800" y="1719071"/>
            <a:ext cx="4953000" cy="4407408"/>
          </a:xfrm>
        </p:spPr>
        <p:txBody>
          <a:bodyPr>
            <a:normAutofit/>
          </a:bodyPr>
          <a:lstStyle/>
          <a:p>
            <a:pPr marL="0" indent="0" algn="just">
              <a:buNone/>
            </a:pPr>
            <a:r>
              <a:rPr lang="en-US" sz="2400" dirty="0"/>
              <a:t>AD, with full penetrance (any person with a mutation in the gene for this disease, provided they live long enough, will be affected by this disease with progression to death in an average of 15-20 years)</a:t>
            </a:r>
          </a:p>
          <a:p>
            <a:pPr marL="0" indent="0" algn="just">
              <a:buNone/>
            </a:pPr>
            <a:r>
              <a:rPr lang="en-US" sz="2400" dirty="0"/>
              <a:t>It starts in the 4th or 5th decade</a:t>
            </a:r>
            <a:r>
              <a:rPr lang="sr-Cyrl-RS" sz="2400" dirty="0"/>
              <a:t> </a:t>
            </a:r>
          </a:p>
          <a:p>
            <a:pPr marL="114300" indent="0">
              <a:buNone/>
            </a:pPr>
            <a:endParaRPr lang="en-US" sz="2400" dirty="0"/>
          </a:p>
        </p:txBody>
      </p:sp>
      <p:sp>
        <p:nvSpPr>
          <p:cNvPr id="5" name="Date Placeholder 4"/>
          <p:cNvSpPr>
            <a:spLocks noGrp="1"/>
          </p:cNvSpPr>
          <p:nvPr>
            <p:ph type="dt" sz="half" idx="10"/>
          </p:nvPr>
        </p:nvSpPr>
        <p:spPr/>
        <p:txBody>
          <a:bodyPr/>
          <a:lstStyle/>
          <a:p>
            <a:fld id="{DF057B29-8856-4C07-BAB7-57F2CB000980}" type="datetime1">
              <a:rPr lang="sr-Latn-RS" smtClean="0"/>
              <a:t>20.2.2024.</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52</a:t>
            </a:fld>
            <a:endParaRPr lang="en-US"/>
          </a:p>
        </p:txBody>
      </p:sp>
      <p:pic>
        <p:nvPicPr>
          <p:cNvPr id="7" name="Picture 2" descr="C:\Users\AC\Desktop\Georgehuntington.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715000" y="1752600"/>
            <a:ext cx="2971800" cy="38862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p:cNvSpPr>
            <a:spLocks noGrp="1"/>
          </p:cNvSpPr>
          <p:nvPr>
            <p:ph type="title"/>
          </p:nvPr>
        </p:nvSpPr>
        <p:spPr/>
        <p:txBody>
          <a:bodyPr>
            <a:normAutofit fontScale="90000"/>
          </a:bodyPr>
          <a:lstStyle/>
          <a:p>
            <a:r>
              <a:rPr lang="en-US" dirty="0"/>
              <a:t>HUNTINGTON'S DISEASE </a:t>
            </a:r>
            <a:br>
              <a:rPr lang="sr-Latn-RS" dirty="0"/>
            </a:br>
            <a:r>
              <a:rPr lang="en-US" dirty="0"/>
              <a:t>Chorea major </a:t>
            </a:r>
            <a:r>
              <a:rPr lang="en-US" dirty="0" err="1"/>
              <a:t>progressiva</a:t>
            </a:r>
            <a:endParaRPr lang="en-US" dirty="0"/>
          </a:p>
        </p:txBody>
      </p:sp>
    </p:spTree>
    <p:extLst>
      <p:ext uri="{BB962C8B-B14F-4D97-AF65-F5344CB8AC3E}">
        <p14:creationId xmlns:p14="http://schemas.microsoft.com/office/powerpoint/2010/main" val="31649042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752600"/>
            <a:ext cx="8686800" cy="4373563"/>
          </a:xfrm>
        </p:spPr>
        <p:txBody>
          <a:bodyPr/>
          <a:lstStyle/>
          <a:p>
            <a:pPr marL="114300" indent="0" algn="ctr">
              <a:buNone/>
            </a:pPr>
            <a:r>
              <a:rPr lang="en-US" dirty="0"/>
              <a:t>HB pathology</a:t>
            </a:r>
          </a:p>
          <a:p>
            <a:pPr marL="114300" indent="0" algn="ctr">
              <a:buNone/>
            </a:pPr>
            <a:r>
              <a:rPr lang="en-US" dirty="0"/>
              <a:t>Loss of neurons and gliosis in the nuclei of the caudate and putamen, and later atrophy of the cerebral cortex</a:t>
            </a:r>
          </a:p>
        </p:txBody>
      </p:sp>
      <p:sp>
        <p:nvSpPr>
          <p:cNvPr id="4" name="Date Placeholder 3"/>
          <p:cNvSpPr>
            <a:spLocks noGrp="1"/>
          </p:cNvSpPr>
          <p:nvPr>
            <p:ph type="dt" sz="half" idx="10"/>
          </p:nvPr>
        </p:nvSpPr>
        <p:spPr/>
        <p:txBody>
          <a:bodyPr/>
          <a:lstStyle/>
          <a:p>
            <a:fld id="{C86E84D7-3D3A-4C51-A2AC-F19F3E73EA16}" type="datetime1">
              <a:rPr lang="sr-Latn-RS" smtClean="0"/>
              <a:t>20.2.2024.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53</a:t>
            </a:fld>
            <a:endParaRPr lang="en-US"/>
          </a:p>
        </p:txBody>
      </p:sp>
      <p:pic>
        <p:nvPicPr>
          <p:cNvPr id="19458" name="Picture 2" descr="C:\Users\AC\Desktop\9-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124200"/>
            <a:ext cx="7848600" cy="32766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2FD6158E-6B34-C518-1C19-5DC08CEA9A78}"/>
              </a:ext>
            </a:extLst>
          </p:cNvPr>
          <p:cNvSpPr>
            <a:spLocks noGrp="1"/>
          </p:cNvSpPr>
          <p:nvPr>
            <p:ph type="title"/>
          </p:nvPr>
        </p:nvSpPr>
        <p:spPr>
          <a:xfrm>
            <a:off x="425450" y="407988"/>
            <a:ext cx="8261350" cy="1039812"/>
          </a:xfrm>
        </p:spPr>
        <p:txBody>
          <a:bodyPr>
            <a:normAutofit fontScale="90000"/>
          </a:bodyPr>
          <a:lstStyle/>
          <a:p>
            <a:r>
              <a:rPr lang="en-US" dirty="0"/>
              <a:t>HUNTINGTON'S DISEASE </a:t>
            </a:r>
            <a:br>
              <a:rPr lang="sr-Latn-RS" dirty="0"/>
            </a:br>
            <a:r>
              <a:rPr lang="en-US" dirty="0"/>
              <a:t>Chorea major </a:t>
            </a:r>
            <a:r>
              <a:rPr lang="en-US" dirty="0" err="1"/>
              <a:t>progressiva</a:t>
            </a:r>
            <a:endParaRPr lang="en-US" dirty="0"/>
          </a:p>
        </p:txBody>
      </p:sp>
    </p:spTree>
    <p:extLst>
      <p:ext uri="{BB962C8B-B14F-4D97-AF65-F5344CB8AC3E}">
        <p14:creationId xmlns:p14="http://schemas.microsoft.com/office/powerpoint/2010/main" val="32524288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14300" indent="0" algn="ctr">
              <a:buNone/>
            </a:pPr>
            <a:r>
              <a:rPr lang="en-US" dirty="0"/>
              <a:t>H</a:t>
            </a:r>
            <a:r>
              <a:rPr lang="sr-Latn-RS" dirty="0"/>
              <a:t>D</a:t>
            </a:r>
            <a:r>
              <a:rPr lang="en-US" dirty="0"/>
              <a:t> genetics</a:t>
            </a:r>
          </a:p>
          <a:p>
            <a:pPr marL="114300" indent="0" algn="just">
              <a:buNone/>
            </a:pPr>
            <a:r>
              <a:rPr lang="en-US" dirty="0"/>
              <a:t>Gene for huntingtin protein on chromosome 4</a:t>
            </a:r>
          </a:p>
          <a:p>
            <a:pPr marL="114300" indent="0" algn="just">
              <a:buNone/>
            </a:pPr>
            <a:r>
              <a:rPr lang="en-US" dirty="0"/>
              <a:t>A normal gene contains 9-34 CAG repeats</a:t>
            </a:r>
          </a:p>
          <a:p>
            <a:pPr marL="114300" indent="0" algn="just">
              <a:buNone/>
            </a:pPr>
            <a:r>
              <a:rPr lang="en-US" dirty="0"/>
              <a:t>Affected individuals contain more than 40 repeats</a:t>
            </a:r>
          </a:p>
          <a:p>
            <a:pPr marL="114300" indent="0" algn="just">
              <a:buNone/>
            </a:pPr>
            <a:r>
              <a:rPr lang="en-US" dirty="0"/>
              <a:t>The repeats are translated into proteins with a polyglutamine sequence that are prone to conformational changes that make their degradation difficult or impossible, as well as the formation of aggregates with other proteins and the appearance of intranuclear inclusions.</a:t>
            </a:r>
          </a:p>
        </p:txBody>
      </p:sp>
      <p:sp>
        <p:nvSpPr>
          <p:cNvPr id="4" name="Date Placeholder 3"/>
          <p:cNvSpPr>
            <a:spLocks noGrp="1"/>
          </p:cNvSpPr>
          <p:nvPr>
            <p:ph type="dt" sz="half" idx="10"/>
          </p:nvPr>
        </p:nvSpPr>
        <p:spPr/>
        <p:txBody>
          <a:bodyPr/>
          <a:lstStyle/>
          <a:p>
            <a:fld id="{C86E84D7-3D3A-4C51-A2AC-F19F3E73EA16}" type="datetime1">
              <a:rPr lang="sr-Latn-RS" smtClean="0"/>
              <a:t>20.2.2024.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54</a:t>
            </a:fld>
            <a:endParaRPr lang="en-US"/>
          </a:p>
        </p:txBody>
      </p:sp>
      <p:sp>
        <p:nvSpPr>
          <p:cNvPr id="8" name="Title 1">
            <a:extLst>
              <a:ext uri="{FF2B5EF4-FFF2-40B4-BE49-F238E27FC236}">
                <a16:creationId xmlns:a16="http://schemas.microsoft.com/office/drawing/2014/main" id="{D76D8D09-28E0-5F16-96AC-DDB9E84D640F}"/>
              </a:ext>
            </a:extLst>
          </p:cNvPr>
          <p:cNvSpPr>
            <a:spLocks noGrp="1"/>
          </p:cNvSpPr>
          <p:nvPr>
            <p:ph type="title"/>
          </p:nvPr>
        </p:nvSpPr>
        <p:spPr>
          <a:xfrm>
            <a:off x="425450" y="407988"/>
            <a:ext cx="8261350" cy="1039812"/>
          </a:xfrm>
        </p:spPr>
        <p:txBody>
          <a:bodyPr>
            <a:normAutofit fontScale="90000"/>
          </a:bodyPr>
          <a:lstStyle/>
          <a:p>
            <a:r>
              <a:rPr lang="en-US" dirty="0"/>
              <a:t>HUNTINGTON'S DISEASE </a:t>
            </a:r>
            <a:br>
              <a:rPr lang="sr-Latn-RS" dirty="0"/>
            </a:br>
            <a:r>
              <a:rPr lang="en-US" dirty="0"/>
              <a:t>Chorea major </a:t>
            </a:r>
            <a:r>
              <a:rPr lang="en-US" dirty="0" err="1"/>
              <a:t>progressiva</a:t>
            </a:r>
            <a:endParaRPr lang="en-US" dirty="0"/>
          </a:p>
        </p:txBody>
      </p:sp>
    </p:spTree>
    <p:extLst>
      <p:ext uri="{BB962C8B-B14F-4D97-AF65-F5344CB8AC3E}">
        <p14:creationId xmlns:p14="http://schemas.microsoft.com/office/powerpoint/2010/main" val="30587396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495800"/>
          </a:xfrm>
        </p:spPr>
        <p:txBody>
          <a:bodyPr>
            <a:normAutofit/>
          </a:bodyPr>
          <a:lstStyle/>
          <a:p>
            <a:pPr marL="0" indent="0" algn="ctr">
              <a:buNone/>
            </a:pPr>
            <a:r>
              <a:rPr lang="en-US" dirty="0"/>
              <a:t>Basic clinical manifestations</a:t>
            </a:r>
          </a:p>
          <a:p>
            <a:pPr marL="0" indent="0" algn="just">
              <a:buNone/>
            </a:pPr>
            <a:r>
              <a:rPr lang="en-US" dirty="0"/>
              <a:t>Generalized involuntary movements, mainly chorea</a:t>
            </a:r>
          </a:p>
          <a:p>
            <a:pPr marL="0" indent="0" algn="just">
              <a:buNone/>
            </a:pPr>
            <a:r>
              <a:rPr lang="en-US" dirty="0"/>
              <a:t>Oculomotor disorders (inability to direct the gaze)</a:t>
            </a:r>
          </a:p>
          <a:p>
            <a:pPr marL="0" indent="0" algn="just">
              <a:buNone/>
            </a:pPr>
            <a:r>
              <a:rPr lang="en-US" dirty="0"/>
              <a:t>Unsteady gait, stumbling, falls</a:t>
            </a:r>
          </a:p>
          <a:p>
            <a:pPr marL="0" indent="0" algn="just">
              <a:buNone/>
            </a:pPr>
            <a:r>
              <a:rPr lang="en-US" dirty="0"/>
              <a:t>Hypertonus</a:t>
            </a:r>
          </a:p>
          <a:p>
            <a:pPr marL="0" indent="0" algn="just">
              <a:buNone/>
            </a:pPr>
            <a:r>
              <a:rPr lang="en-US" dirty="0"/>
              <a:t>Bradykinesia and/or dystonia with/without rigor</a:t>
            </a:r>
          </a:p>
          <a:p>
            <a:pPr marL="0" indent="0" algn="just">
              <a:buNone/>
            </a:pPr>
            <a:r>
              <a:rPr lang="en-US" dirty="0"/>
              <a:t>Motor persistence (inability to complete a motor action)</a:t>
            </a:r>
          </a:p>
          <a:p>
            <a:pPr marL="0" indent="0" algn="just">
              <a:buNone/>
            </a:pPr>
            <a:r>
              <a:rPr lang="en-US" dirty="0" err="1"/>
              <a:t>Moclonus</a:t>
            </a:r>
            <a:r>
              <a:rPr lang="en-US" dirty="0"/>
              <a:t>, tremor</a:t>
            </a:r>
          </a:p>
          <a:p>
            <a:pPr marL="0" indent="0" algn="just">
              <a:buNone/>
            </a:pPr>
            <a:r>
              <a:rPr lang="en-US" dirty="0"/>
              <a:t>Dysphagia, dysarthria, apraxia</a:t>
            </a:r>
            <a:endParaRPr lang="sr-Cyrl-R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55</a:t>
            </a:fld>
            <a:endParaRPr lang="en-US"/>
          </a:p>
        </p:txBody>
      </p:sp>
      <p:sp>
        <p:nvSpPr>
          <p:cNvPr id="6" name="Date Placeholder 5"/>
          <p:cNvSpPr>
            <a:spLocks noGrp="1"/>
          </p:cNvSpPr>
          <p:nvPr>
            <p:ph type="dt" sz="half" idx="10"/>
          </p:nvPr>
        </p:nvSpPr>
        <p:spPr/>
        <p:txBody>
          <a:bodyPr/>
          <a:lstStyle/>
          <a:p>
            <a:fld id="{5522B174-5E96-4BF4-A69E-5C7A7CD850EB}" type="datetime1">
              <a:rPr lang="sr-Latn-RS" smtClean="0"/>
              <a:t>20.2.2024.</a:t>
            </a:fld>
            <a:endParaRPr lang="en-US"/>
          </a:p>
        </p:txBody>
      </p:sp>
      <p:sp>
        <p:nvSpPr>
          <p:cNvPr id="8" name="Title 1">
            <a:extLst>
              <a:ext uri="{FF2B5EF4-FFF2-40B4-BE49-F238E27FC236}">
                <a16:creationId xmlns:a16="http://schemas.microsoft.com/office/drawing/2014/main" id="{F180BE1C-E511-2864-B960-8E29CC3F08B5}"/>
              </a:ext>
            </a:extLst>
          </p:cNvPr>
          <p:cNvSpPr>
            <a:spLocks noGrp="1"/>
          </p:cNvSpPr>
          <p:nvPr>
            <p:ph type="title"/>
          </p:nvPr>
        </p:nvSpPr>
        <p:spPr>
          <a:xfrm>
            <a:off x="425450" y="407988"/>
            <a:ext cx="8261350" cy="1039812"/>
          </a:xfrm>
        </p:spPr>
        <p:txBody>
          <a:bodyPr>
            <a:normAutofit fontScale="90000"/>
          </a:bodyPr>
          <a:lstStyle/>
          <a:p>
            <a:r>
              <a:rPr lang="en-US" dirty="0"/>
              <a:t>HUNTINGTON'S DISEASE </a:t>
            </a:r>
            <a:br>
              <a:rPr lang="sr-Latn-RS" dirty="0"/>
            </a:br>
            <a:r>
              <a:rPr lang="en-US" dirty="0"/>
              <a:t>Chorea major </a:t>
            </a:r>
            <a:r>
              <a:rPr lang="en-US" dirty="0" err="1"/>
              <a:t>progressiva</a:t>
            </a:r>
            <a:endParaRPr lang="en-US" dirty="0"/>
          </a:p>
        </p:txBody>
      </p:sp>
    </p:spTree>
    <p:extLst>
      <p:ext uri="{BB962C8B-B14F-4D97-AF65-F5344CB8AC3E}">
        <p14:creationId xmlns:p14="http://schemas.microsoft.com/office/powerpoint/2010/main" val="24255377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endParaRPr lang="sr-Cyrl-RS" dirty="0"/>
          </a:p>
          <a:p>
            <a:pPr marL="0" indent="0" algn="just">
              <a:buNone/>
            </a:pPr>
            <a:r>
              <a:rPr lang="en-US" dirty="0"/>
              <a:t>Slow progressive cognitive decline to the level of dementia (executive dysfunction - impaired planning, reasoning, impulsive behavior)</a:t>
            </a:r>
          </a:p>
          <a:p>
            <a:pPr marL="0" indent="0" algn="just">
              <a:buNone/>
            </a:pPr>
            <a:endParaRPr lang="en-US" dirty="0"/>
          </a:p>
          <a:p>
            <a:pPr marL="0" indent="0" algn="just">
              <a:buNone/>
            </a:pPr>
            <a:r>
              <a:rPr lang="en-US" dirty="0"/>
              <a:t>Psychiatric disorders - generalized anxiety, aggression, impulsivity, irritability, apathy, depression, psychosis with hallucinations, behavioral changes (psychomotor slowness, apathy, loss of initiative), neurobehavioral symptoms (dysphoria, agitation, irritability, apathy, anxiety, disinhibition, euphoria, insanity)</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56</a:t>
            </a:fld>
            <a:endParaRPr lang="en-US"/>
          </a:p>
        </p:txBody>
      </p:sp>
      <p:sp>
        <p:nvSpPr>
          <p:cNvPr id="6" name="Date Placeholder 5"/>
          <p:cNvSpPr>
            <a:spLocks noGrp="1"/>
          </p:cNvSpPr>
          <p:nvPr>
            <p:ph type="dt" sz="half" idx="10"/>
          </p:nvPr>
        </p:nvSpPr>
        <p:spPr/>
        <p:txBody>
          <a:bodyPr/>
          <a:lstStyle/>
          <a:p>
            <a:fld id="{229BCE67-B6F4-4506-BC1B-9E557F5A0778}" type="datetime1">
              <a:rPr lang="sr-Latn-RS" smtClean="0"/>
              <a:t>20.2.2024.</a:t>
            </a:fld>
            <a:endParaRPr lang="en-US"/>
          </a:p>
        </p:txBody>
      </p:sp>
      <p:sp>
        <p:nvSpPr>
          <p:cNvPr id="8" name="Title 1">
            <a:extLst>
              <a:ext uri="{FF2B5EF4-FFF2-40B4-BE49-F238E27FC236}">
                <a16:creationId xmlns:a16="http://schemas.microsoft.com/office/drawing/2014/main" id="{99B2AD2C-1324-FDEA-55D5-5A7C91C95122}"/>
              </a:ext>
            </a:extLst>
          </p:cNvPr>
          <p:cNvSpPr>
            <a:spLocks noGrp="1"/>
          </p:cNvSpPr>
          <p:nvPr>
            <p:ph type="title"/>
          </p:nvPr>
        </p:nvSpPr>
        <p:spPr>
          <a:xfrm>
            <a:off x="425450" y="407988"/>
            <a:ext cx="8261350" cy="1039812"/>
          </a:xfrm>
        </p:spPr>
        <p:txBody>
          <a:bodyPr>
            <a:normAutofit fontScale="90000"/>
          </a:bodyPr>
          <a:lstStyle/>
          <a:p>
            <a:r>
              <a:rPr lang="en-US" dirty="0"/>
              <a:t>HUNTINGTON'S DISEASE </a:t>
            </a:r>
            <a:br>
              <a:rPr lang="sr-Latn-RS" dirty="0"/>
            </a:br>
            <a:r>
              <a:rPr lang="en-US" dirty="0"/>
              <a:t>Chorea major </a:t>
            </a:r>
            <a:r>
              <a:rPr lang="en-US" dirty="0" err="1"/>
              <a:t>progressiva</a:t>
            </a:r>
            <a:endParaRPr lang="en-US" dirty="0"/>
          </a:p>
        </p:txBody>
      </p:sp>
    </p:spTree>
    <p:extLst>
      <p:ext uri="{BB962C8B-B14F-4D97-AF65-F5344CB8AC3E}">
        <p14:creationId xmlns:p14="http://schemas.microsoft.com/office/powerpoint/2010/main" val="28094351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114300" indent="0" algn="ctr">
              <a:buNone/>
            </a:pPr>
            <a:r>
              <a:rPr lang="sr-Latn-RS" dirty="0"/>
              <a:t>T</a:t>
            </a:r>
            <a:r>
              <a:rPr lang="en-US" dirty="0" err="1"/>
              <a:t>herapy</a:t>
            </a:r>
            <a:endParaRPr lang="en-US" dirty="0"/>
          </a:p>
          <a:p>
            <a:pPr marL="114300" indent="0" algn="ctr">
              <a:buNone/>
            </a:pPr>
            <a:endParaRPr lang="en-US" dirty="0"/>
          </a:p>
          <a:p>
            <a:pPr marL="114300" indent="0" algn="just">
              <a:buNone/>
            </a:pPr>
            <a:r>
              <a:rPr lang="en-US" dirty="0"/>
              <a:t>There is no therapy that slows down or stops the degenerative process, only symptomatic therapy</a:t>
            </a:r>
          </a:p>
          <a:p>
            <a:pPr marL="114300" indent="0" algn="just">
              <a:buNone/>
            </a:pPr>
            <a:r>
              <a:rPr lang="en-US" dirty="0"/>
              <a:t>Dopamine receptor blockers (typical and atypical antipsychotics), drugs that deplete dopamine depots, glutamate antagonists, drugs for cognitive decline and antidepressant drugs</a:t>
            </a:r>
          </a:p>
          <a:p>
            <a:pPr marL="114300" indent="0" algn="just">
              <a:buNone/>
            </a:pPr>
            <a:r>
              <a:rPr lang="en-US" dirty="0"/>
              <a:t>Speech therapist for speech therapy</a:t>
            </a:r>
          </a:p>
          <a:p>
            <a:pPr marL="114300" indent="0" algn="just">
              <a:buNone/>
            </a:pPr>
            <a:r>
              <a:rPr lang="en-US" dirty="0"/>
              <a:t>Physical rehabilitation</a:t>
            </a:r>
          </a:p>
          <a:p>
            <a:pPr marL="114300" indent="0" algn="just">
              <a:buNone/>
            </a:pPr>
            <a:r>
              <a:rPr lang="en-US" dirty="0"/>
              <a:t>Occupational therapy</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57</a:t>
            </a:fld>
            <a:endParaRPr lang="en-US"/>
          </a:p>
        </p:txBody>
      </p:sp>
      <p:sp>
        <p:nvSpPr>
          <p:cNvPr id="6" name="Date Placeholder 5"/>
          <p:cNvSpPr>
            <a:spLocks noGrp="1"/>
          </p:cNvSpPr>
          <p:nvPr>
            <p:ph type="dt" sz="half" idx="10"/>
          </p:nvPr>
        </p:nvSpPr>
        <p:spPr/>
        <p:txBody>
          <a:bodyPr/>
          <a:lstStyle/>
          <a:p>
            <a:fld id="{68CA0DE2-61EA-4D21-9B6F-B5E323036672}" type="datetime1">
              <a:rPr lang="sr-Latn-RS" smtClean="0"/>
              <a:t>20.2.2024.</a:t>
            </a:fld>
            <a:endParaRPr lang="en-US"/>
          </a:p>
        </p:txBody>
      </p:sp>
      <p:sp>
        <p:nvSpPr>
          <p:cNvPr id="11" name="Title 1">
            <a:extLst>
              <a:ext uri="{FF2B5EF4-FFF2-40B4-BE49-F238E27FC236}">
                <a16:creationId xmlns:a16="http://schemas.microsoft.com/office/drawing/2014/main" id="{AAB888DB-2BFC-25B0-7240-9C1196F77AB1}"/>
              </a:ext>
            </a:extLst>
          </p:cNvPr>
          <p:cNvSpPr>
            <a:spLocks noGrp="1"/>
          </p:cNvSpPr>
          <p:nvPr>
            <p:ph type="title"/>
          </p:nvPr>
        </p:nvSpPr>
        <p:spPr>
          <a:xfrm>
            <a:off x="425450" y="407988"/>
            <a:ext cx="8261350" cy="1039812"/>
          </a:xfrm>
        </p:spPr>
        <p:txBody>
          <a:bodyPr>
            <a:normAutofit fontScale="90000"/>
          </a:bodyPr>
          <a:lstStyle/>
          <a:p>
            <a:r>
              <a:rPr lang="en-US" dirty="0"/>
              <a:t>HUNTINGTON'S DISEASE </a:t>
            </a:r>
            <a:br>
              <a:rPr lang="sr-Latn-RS" dirty="0"/>
            </a:br>
            <a:r>
              <a:rPr lang="en-US" dirty="0"/>
              <a:t>Chorea major </a:t>
            </a:r>
            <a:r>
              <a:rPr lang="en-US" dirty="0" err="1"/>
              <a:t>progressiva</a:t>
            </a:r>
            <a:endParaRPr lang="en-US" dirty="0"/>
          </a:p>
        </p:txBody>
      </p:sp>
    </p:spTree>
    <p:extLst>
      <p:ext uri="{BB962C8B-B14F-4D97-AF65-F5344CB8AC3E}">
        <p14:creationId xmlns:p14="http://schemas.microsoft.com/office/powerpoint/2010/main" val="28094351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3"/>
            <a:ext cx="8260672" cy="734628"/>
          </a:xfrm>
        </p:spPr>
        <p:txBody>
          <a:bodyPr/>
          <a:lstStyle/>
          <a:p>
            <a:r>
              <a:rPr lang="en-US" dirty="0"/>
              <a:t>TARDIV DISKINESIAS</a:t>
            </a:r>
          </a:p>
        </p:txBody>
      </p:sp>
      <p:sp>
        <p:nvSpPr>
          <p:cNvPr id="3" name="Content Placeholder 2"/>
          <p:cNvSpPr>
            <a:spLocks noGrp="1"/>
          </p:cNvSpPr>
          <p:nvPr>
            <p:ph idx="1"/>
          </p:nvPr>
        </p:nvSpPr>
        <p:spPr>
          <a:xfrm>
            <a:off x="457200" y="1524000"/>
            <a:ext cx="8229600" cy="4953000"/>
          </a:xfrm>
        </p:spPr>
        <p:txBody>
          <a:bodyPr>
            <a:normAutofit lnSpcReduction="10000"/>
          </a:bodyPr>
          <a:lstStyle/>
          <a:p>
            <a:pPr marL="114300" indent="0" algn="just">
              <a:buNone/>
            </a:pPr>
            <a:r>
              <a:rPr lang="en-US" dirty="0"/>
              <a:t>Long-term use (longer than 3 months) of antipsychotic drugs or anti-nausea drugs (metoclopramide) that also block dopamine receptors cause the appearance of late (tardive) involuntary movements</a:t>
            </a:r>
          </a:p>
          <a:p>
            <a:pPr marL="114300" indent="0" algn="just">
              <a:buNone/>
            </a:pPr>
            <a:r>
              <a:rPr lang="en-US" dirty="0"/>
              <a:t>Tardive dyskinesias can be of any type (dystonia, tremor, tics, parkinsonism), but most often it is chorea (of the </a:t>
            </a:r>
            <a:r>
              <a:rPr lang="en-US" dirty="0" err="1"/>
              <a:t>oro</a:t>
            </a:r>
            <a:r>
              <a:rPr lang="en-US" dirty="0"/>
              <a:t>-buco-linguo-masticatory region with involuntary movements of chewing, licking, protrusion of the tongue)</a:t>
            </a:r>
          </a:p>
          <a:p>
            <a:pPr marL="114300" indent="0" algn="just">
              <a:buNone/>
            </a:pPr>
            <a:r>
              <a:rPr lang="en-US" dirty="0"/>
              <a:t>Therapy: Discontinuation of neuroleptics + administration of drugs that empty dopamine depots, benzodiazepines, beta blockers, </a:t>
            </a:r>
            <a:r>
              <a:rPr lang="en-US" dirty="0" err="1"/>
              <a:t>amnatadine</a:t>
            </a:r>
            <a:r>
              <a:rPr lang="en-US" dirty="0"/>
              <a:t>, vitamin E</a:t>
            </a:r>
          </a:p>
        </p:txBody>
      </p:sp>
      <p:sp>
        <p:nvSpPr>
          <p:cNvPr id="4" name="Date Placeholder 3"/>
          <p:cNvSpPr>
            <a:spLocks noGrp="1"/>
          </p:cNvSpPr>
          <p:nvPr>
            <p:ph type="dt" sz="half" idx="10"/>
          </p:nvPr>
        </p:nvSpPr>
        <p:spPr/>
        <p:txBody>
          <a:bodyPr/>
          <a:lstStyle/>
          <a:p>
            <a:fld id="{C86E84D7-3D3A-4C51-A2AC-F19F3E73EA16}" type="datetime1">
              <a:rPr lang="sr-Latn-RS" smtClean="0"/>
              <a:t>20.2.2024.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58</a:t>
            </a:fld>
            <a:endParaRPr lang="en-US"/>
          </a:p>
        </p:txBody>
      </p:sp>
    </p:spTree>
    <p:extLst>
      <p:ext uri="{BB962C8B-B14F-4D97-AF65-F5344CB8AC3E}">
        <p14:creationId xmlns:p14="http://schemas.microsoft.com/office/powerpoint/2010/main" val="33552721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BALLISM</a:t>
            </a:r>
          </a:p>
        </p:txBody>
      </p:sp>
      <p:sp>
        <p:nvSpPr>
          <p:cNvPr id="3" name="Content Placeholder 2"/>
          <p:cNvSpPr>
            <a:spLocks noGrp="1"/>
          </p:cNvSpPr>
          <p:nvPr>
            <p:ph idx="1"/>
          </p:nvPr>
        </p:nvSpPr>
        <p:spPr/>
        <p:txBody>
          <a:bodyPr/>
          <a:lstStyle/>
          <a:p>
            <a:pPr marL="114300" indent="0" algn="just">
              <a:buNone/>
            </a:pPr>
            <a:r>
              <a:rPr lang="en-US" dirty="0">
                <a:solidFill>
                  <a:srgbClr val="FF0000"/>
                </a:solidFill>
              </a:rPr>
              <a:t>The most fascinating movement disorder characterized by strong, involuntary movements of large amplitudes, reminiscent of throwing movements and primarily affecting the proximal muscles of the arms and legs</a:t>
            </a:r>
          </a:p>
          <a:p>
            <a:pPr marL="114300" indent="0" algn="just">
              <a:buNone/>
            </a:pPr>
            <a:r>
              <a:rPr lang="en-US" dirty="0">
                <a:solidFill>
                  <a:schemeClr val="tx1"/>
                </a:solidFill>
              </a:rPr>
              <a:t>The patient involuntarily hits the wall, the edge of the bed or other objects around him with his limbs, when he moves, he sometimes moves his whole body, injuring the affected limbs (up to fractures).</a:t>
            </a:r>
          </a:p>
        </p:txBody>
      </p:sp>
      <p:sp>
        <p:nvSpPr>
          <p:cNvPr id="4" name="Date Placeholder 3"/>
          <p:cNvSpPr>
            <a:spLocks noGrp="1"/>
          </p:cNvSpPr>
          <p:nvPr>
            <p:ph type="dt" sz="half" idx="10"/>
          </p:nvPr>
        </p:nvSpPr>
        <p:spPr/>
        <p:txBody>
          <a:bodyPr/>
          <a:lstStyle/>
          <a:p>
            <a:fld id="{C86E84D7-3D3A-4C51-A2AC-F19F3E73EA16}" type="datetime1">
              <a:rPr lang="sr-Latn-RS" smtClean="0"/>
              <a:t>20.2.2024.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59</a:t>
            </a:fld>
            <a:endParaRPr lang="en-US"/>
          </a:p>
        </p:txBody>
      </p:sp>
    </p:spTree>
    <p:extLst>
      <p:ext uri="{BB962C8B-B14F-4D97-AF65-F5344CB8AC3E}">
        <p14:creationId xmlns:p14="http://schemas.microsoft.com/office/powerpoint/2010/main" val="4094555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486400"/>
          </a:xfrm>
        </p:spPr>
        <p:txBody>
          <a:bodyPr>
            <a:normAutofit fontScale="92500"/>
          </a:bodyPr>
          <a:lstStyle/>
          <a:p>
            <a:pPr marL="0" indent="0" algn="ctr">
              <a:buNone/>
            </a:pPr>
            <a:endParaRPr lang="sr-Latn-RS" sz="2400" dirty="0"/>
          </a:p>
          <a:p>
            <a:pPr marL="0" indent="0" algn="ctr">
              <a:buNone/>
            </a:pPr>
            <a:r>
              <a:rPr lang="en-US" sz="2400" dirty="0"/>
              <a:t>Anatomy and function of the basal ganglia</a:t>
            </a:r>
          </a:p>
          <a:p>
            <a:pPr marL="0" indent="0" algn="just">
              <a:buNone/>
            </a:pPr>
            <a:r>
              <a:rPr lang="en-US" sz="2400" dirty="0"/>
              <a:t>Corpus striatum - the main entrance of information (input)</a:t>
            </a:r>
          </a:p>
          <a:p>
            <a:pPr marL="0" indent="0" algn="just">
              <a:buNone/>
            </a:pPr>
            <a:r>
              <a:rPr lang="en-US" sz="2400" dirty="0" err="1"/>
              <a:t>GPi</a:t>
            </a:r>
            <a:r>
              <a:rPr lang="en-US" sz="2400" dirty="0"/>
              <a:t> - the main information output (output) - INHIBITORY STRUCTURE that inhibits the thalamus, which is connected to the cortex via excitatory neurons</a:t>
            </a:r>
          </a:p>
          <a:p>
            <a:pPr marL="0" indent="0" algn="just">
              <a:buNone/>
            </a:pPr>
            <a:r>
              <a:rPr lang="en-US" sz="2400" dirty="0"/>
              <a:t>↑ </a:t>
            </a:r>
            <a:r>
              <a:rPr lang="en-US" sz="2400" dirty="0" err="1"/>
              <a:t>GPi</a:t>
            </a:r>
            <a:r>
              <a:rPr lang="en-US" sz="2400" dirty="0"/>
              <a:t> → ↓ thalamus and ↓ cortex ("STOP")</a:t>
            </a:r>
          </a:p>
          <a:p>
            <a:pPr marL="0" indent="0" algn="just">
              <a:buNone/>
            </a:pPr>
            <a:r>
              <a:rPr lang="en-US" sz="2400" dirty="0"/>
              <a:t>↓ </a:t>
            </a:r>
            <a:r>
              <a:rPr lang="en-US" sz="2400" dirty="0" err="1"/>
              <a:t>GPi</a:t>
            </a:r>
            <a:r>
              <a:rPr lang="en-US" sz="2400" dirty="0"/>
              <a:t> → ↑ thalamus and ↑ cortex ("GO")</a:t>
            </a:r>
          </a:p>
          <a:p>
            <a:pPr marL="0" indent="0" algn="just">
              <a:buNone/>
            </a:pPr>
            <a:r>
              <a:rPr lang="en-US" sz="2400" dirty="0"/>
              <a:t>Two main roads between entrance and exit</a:t>
            </a:r>
          </a:p>
          <a:p>
            <a:pPr marL="0" indent="0" algn="just">
              <a:buNone/>
            </a:pPr>
            <a:r>
              <a:rPr lang="en-US" sz="2400" dirty="0"/>
              <a:t>Direct pathway: corpus </a:t>
            </a:r>
            <a:r>
              <a:rPr lang="en-US" sz="2400" dirty="0" err="1"/>
              <a:t>striatum→GPi</a:t>
            </a:r>
            <a:r>
              <a:rPr lang="en-US" sz="2400" dirty="0"/>
              <a:t> (inhibition) "GO"</a:t>
            </a:r>
          </a:p>
          <a:p>
            <a:pPr marL="0" indent="0" algn="just">
              <a:buNone/>
            </a:pPr>
            <a:r>
              <a:rPr lang="en-US" sz="2400" dirty="0"/>
              <a:t>Indirect pathway: corpus striatum</a:t>
            </a:r>
          </a:p>
          <a:p>
            <a:pPr marL="0" indent="0" algn="just">
              <a:buNone/>
            </a:pPr>
            <a:r>
              <a:rPr lang="en-US" sz="2400" dirty="0"/>
              <a:t>                                              ↓</a:t>
            </a:r>
          </a:p>
          <a:p>
            <a:pPr marL="0" indent="0" algn="just">
              <a:buNone/>
            </a:pPr>
            <a:r>
              <a:rPr lang="en-US" sz="2400" dirty="0"/>
              <a:t>                                   </a:t>
            </a:r>
            <a:r>
              <a:rPr lang="en-US" sz="2400" dirty="0" err="1"/>
              <a:t>GPe</a:t>
            </a:r>
            <a:r>
              <a:rPr lang="en-US" sz="2400" dirty="0"/>
              <a:t> and STN → </a:t>
            </a:r>
            <a:r>
              <a:rPr lang="en-US" sz="2400" dirty="0" err="1"/>
              <a:t>GPi</a:t>
            </a:r>
            <a:r>
              <a:rPr lang="en-US" sz="2400" dirty="0"/>
              <a:t> (excitation) "STOP"</a:t>
            </a:r>
            <a:endParaRPr lang="sr-Cyrl-R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dirty="0"/>
          </a:p>
        </p:txBody>
      </p:sp>
      <p:sp>
        <p:nvSpPr>
          <p:cNvPr id="6" name="Date Placeholder 5"/>
          <p:cNvSpPr>
            <a:spLocks noGrp="1"/>
          </p:cNvSpPr>
          <p:nvPr>
            <p:ph type="dt" sz="half" idx="10"/>
          </p:nvPr>
        </p:nvSpPr>
        <p:spPr/>
        <p:txBody>
          <a:bodyPr/>
          <a:lstStyle/>
          <a:p>
            <a:fld id="{7526B4DE-E1A7-4A91-AEFB-644C011F1975}" type="datetime1">
              <a:rPr lang="sr-Latn-RS" smtClean="0"/>
              <a:t>20.2.2024.</a:t>
            </a:fld>
            <a:endParaRPr lang="en-US"/>
          </a:p>
        </p:txBody>
      </p:sp>
      <p:sp>
        <p:nvSpPr>
          <p:cNvPr id="8" name="Title 6">
            <a:extLst>
              <a:ext uri="{FF2B5EF4-FFF2-40B4-BE49-F238E27FC236}">
                <a16:creationId xmlns:a16="http://schemas.microsoft.com/office/drawing/2014/main" id="{C2E8BC91-68F9-2A53-F98A-6904FAB90E00}"/>
              </a:ext>
            </a:extLst>
          </p:cNvPr>
          <p:cNvSpPr>
            <a:spLocks noGrp="1"/>
          </p:cNvSpPr>
          <p:nvPr>
            <p:ph type="title"/>
          </p:nvPr>
        </p:nvSpPr>
        <p:spPr>
          <a:xfrm>
            <a:off x="425450" y="407988"/>
            <a:ext cx="8261350" cy="1039812"/>
          </a:xfrm>
        </p:spPr>
        <p:txBody>
          <a:bodyPr/>
          <a:lstStyle/>
          <a:p>
            <a:r>
              <a:rPr lang="sr-Latn-RS" dirty="0"/>
              <a:t>Movement disorders</a:t>
            </a:r>
            <a:endParaRPr lang="en-US" dirty="0"/>
          </a:p>
        </p:txBody>
      </p:sp>
    </p:spTree>
    <p:extLst>
      <p:ext uri="{BB962C8B-B14F-4D97-AF65-F5344CB8AC3E}">
        <p14:creationId xmlns:p14="http://schemas.microsoft.com/office/powerpoint/2010/main" val="15294328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14300" indent="0" algn="ctr">
              <a:buNone/>
            </a:pPr>
            <a:r>
              <a:rPr lang="en-US" dirty="0" err="1"/>
              <a:t>Hemiballism</a:t>
            </a:r>
            <a:endParaRPr lang="sr-Latn-RS" dirty="0"/>
          </a:p>
          <a:p>
            <a:pPr marL="114300" indent="0" algn="ctr">
              <a:buNone/>
            </a:pPr>
            <a:endParaRPr lang="en-US" dirty="0"/>
          </a:p>
          <a:p>
            <a:pPr marL="114300" indent="0" algn="just">
              <a:buNone/>
            </a:pPr>
            <a:r>
              <a:rPr lang="en-US" dirty="0"/>
              <a:t>Ballistic movements of one half of the body</a:t>
            </a:r>
          </a:p>
          <a:p>
            <a:pPr marL="114300" indent="0" algn="just">
              <a:buNone/>
            </a:pPr>
            <a:r>
              <a:rPr lang="en-US" dirty="0"/>
              <a:t>Etiology – cerebrovascular diseases affecting the STN</a:t>
            </a:r>
          </a:p>
          <a:p>
            <a:pPr marL="114300" indent="0" algn="just">
              <a:buNone/>
            </a:pPr>
            <a:r>
              <a:rPr lang="en-US" dirty="0"/>
              <a:t>It usually resolves spontaneously within a few weeks</a:t>
            </a:r>
          </a:p>
          <a:p>
            <a:pPr marL="114300" indent="0" algn="just">
              <a:buNone/>
            </a:pPr>
            <a:r>
              <a:rPr lang="en-US" dirty="0"/>
              <a:t>Additional therapy: Haloperidol up to 10 mg per day, atypical neuroleptics, drugs that deplete dopamine levels, carbamazepine, valproic acid, gabapentin</a:t>
            </a:r>
          </a:p>
        </p:txBody>
      </p:sp>
      <p:sp>
        <p:nvSpPr>
          <p:cNvPr id="4" name="Date Placeholder 3"/>
          <p:cNvSpPr>
            <a:spLocks noGrp="1"/>
          </p:cNvSpPr>
          <p:nvPr>
            <p:ph type="dt" sz="half" idx="10"/>
          </p:nvPr>
        </p:nvSpPr>
        <p:spPr/>
        <p:txBody>
          <a:bodyPr/>
          <a:lstStyle/>
          <a:p>
            <a:fld id="{C86E84D7-3D3A-4C51-A2AC-F19F3E73EA16}" type="datetime1">
              <a:rPr lang="sr-Latn-RS" smtClean="0"/>
              <a:t>20.2.2024.</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60</a:t>
            </a:fld>
            <a:endParaRPr lang="en-US"/>
          </a:p>
        </p:txBody>
      </p:sp>
      <p:sp>
        <p:nvSpPr>
          <p:cNvPr id="8" name="Title 1">
            <a:extLst>
              <a:ext uri="{FF2B5EF4-FFF2-40B4-BE49-F238E27FC236}">
                <a16:creationId xmlns:a16="http://schemas.microsoft.com/office/drawing/2014/main" id="{A6FF8A51-03FF-432E-A9EB-BCA983521813}"/>
              </a:ext>
            </a:extLst>
          </p:cNvPr>
          <p:cNvSpPr>
            <a:spLocks noGrp="1"/>
          </p:cNvSpPr>
          <p:nvPr>
            <p:ph type="title"/>
          </p:nvPr>
        </p:nvSpPr>
        <p:spPr>
          <a:xfrm>
            <a:off x="425450" y="407988"/>
            <a:ext cx="8261350" cy="1039812"/>
          </a:xfrm>
        </p:spPr>
        <p:txBody>
          <a:bodyPr/>
          <a:lstStyle/>
          <a:p>
            <a:r>
              <a:rPr lang="en-US" dirty="0"/>
              <a:t>BALLISM</a:t>
            </a:r>
          </a:p>
        </p:txBody>
      </p:sp>
    </p:spTree>
    <p:extLst>
      <p:ext uri="{BB962C8B-B14F-4D97-AF65-F5344CB8AC3E}">
        <p14:creationId xmlns:p14="http://schemas.microsoft.com/office/powerpoint/2010/main" val="258806815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DYSTONIA</a:t>
            </a:r>
          </a:p>
        </p:txBody>
      </p:sp>
      <p:sp>
        <p:nvSpPr>
          <p:cNvPr id="3" name="Content Placeholder 2"/>
          <p:cNvSpPr>
            <a:spLocks noGrp="1"/>
          </p:cNvSpPr>
          <p:nvPr>
            <p:ph idx="1"/>
          </p:nvPr>
        </p:nvSpPr>
        <p:spPr/>
        <p:txBody>
          <a:bodyPr/>
          <a:lstStyle/>
          <a:p>
            <a:pPr marL="0" indent="0" algn="just">
              <a:buNone/>
            </a:pPr>
            <a:endParaRPr lang="sr-Cyrl-RS" dirty="0">
              <a:solidFill>
                <a:srgbClr val="FF0000"/>
              </a:solidFill>
            </a:endParaRPr>
          </a:p>
          <a:p>
            <a:pPr marL="0" indent="0" algn="just">
              <a:buNone/>
            </a:pPr>
            <a:endParaRPr lang="sr-Cyrl-RS" dirty="0">
              <a:solidFill>
                <a:srgbClr val="FF0000"/>
              </a:solidFill>
            </a:endParaRPr>
          </a:p>
          <a:p>
            <a:pPr marL="0" indent="0" algn="just">
              <a:buNone/>
            </a:pPr>
            <a:r>
              <a:rPr lang="en-US" dirty="0">
                <a:solidFill>
                  <a:srgbClr val="FF0000"/>
                </a:solidFill>
              </a:rPr>
              <a:t>Involuntary movements resulting from prolonged involuntary muscle contractions that cause twisting, repetitive movements, and abnormal positioning of body parts, including the trunk.</a:t>
            </a:r>
            <a:endParaRPr lang="sr-Latn-RS" dirty="0">
              <a:solidFill>
                <a:srgbClr val="FF0000"/>
              </a:solidFill>
            </a:endParaRPr>
          </a:p>
          <a:p>
            <a:pPr marL="0" indent="0" algn="just">
              <a:buNone/>
            </a:pPr>
            <a:r>
              <a:rPr lang="en-US" dirty="0">
                <a:solidFill>
                  <a:schemeClr val="tx1"/>
                </a:solidFill>
              </a:rPr>
              <a:t>Distribution: focal, segmental, multifocal, generalized, </a:t>
            </a:r>
            <a:r>
              <a:rPr lang="en-US" dirty="0" err="1">
                <a:solidFill>
                  <a:schemeClr val="tx1"/>
                </a:solidFill>
              </a:rPr>
              <a:t>hemidystonia</a:t>
            </a:r>
            <a:endParaRPr lang="sr-Latn-RS" dirty="0">
              <a:solidFill>
                <a:schemeClr val="tx1"/>
              </a:solidFill>
            </a:endParaRPr>
          </a:p>
          <a:p>
            <a:pPr marL="0" indent="0" algn="just">
              <a:buNone/>
            </a:pPr>
            <a:endParaRPr lang="en-US" dirty="0">
              <a:solidFill>
                <a:srgbClr val="FF00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61</a:t>
            </a:fld>
            <a:endParaRPr lang="en-US" dirty="0"/>
          </a:p>
        </p:txBody>
      </p:sp>
      <p:sp>
        <p:nvSpPr>
          <p:cNvPr id="6" name="Date Placeholder 5"/>
          <p:cNvSpPr>
            <a:spLocks noGrp="1"/>
          </p:cNvSpPr>
          <p:nvPr>
            <p:ph type="dt" sz="half" idx="10"/>
          </p:nvPr>
        </p:nvSpPr>
        <p:spPr/>
        <p:txBody>
          <a:bodyPr/>
          <a:lstStyle/>
          <a:p>
            <a:fld id="{5CEE1227-9D09-458F-B641-8AC414C2B47E}" type="datetime1">
              <a:rPr lang="sr-Latn-RS" smtClean="0"/>
              <a:t>20.2.2024.</a:t>
            </a:fld>
            <a:endParaRPr lang="en-US"/>
          </a:p>
        </p:txBody>
      </p:sp>
    </p:spTree>
    <p:extLst>
      <p:ext uri="{BB962C8B-B14F-4D97-AF65-F5344CB8AC3E}">
        <p14:creationId xmlns:p14="http://schemas.microsoft.com/office/powerpoint/2010/main" val="23146916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2000" dirty="0"/>
              <a:t>Occurrence of dystonic movements during voluntary motor actions - </a:t>
            </a:r>
            <a:r>
              <a:rPr lang="en-US" sz="2000" dirty="0">
                <a:solidFill>
                  <a:srgbClr val="FF0000"/>
                </a:solidFill>
              </a:rPr>
              <a:t>action dystonia</a:t>
            </a:r>
          </a:p>
          <a:p>
            <a:pPr marL="0" indent="0">
              <a:buNone/>
            </a:pPr>
            <a:r>
              <a:rPr lang="en-US" sz="2000" dirty="0"/>
              <a:t>Progression is characterized by the appearance of discomfort during non-specific movements - </a:t>
            </a:r>
            <a:r>
              <a:rPr lang="en-US" sz="2000" dirty="0">
                <a:solidFill>
                  <a:srgbClr val="FF0000"/>
                </a:solidFill>
              </a:rPr>
              <a:t>the "overflow phenomenon"</a:t>
            </a:r>
          </a:p>
          <a:p>
            <a:pPr marL="0" indent="0">
              <a:buNone/>
            </a:pPr>
            <a:r>
              <a:rPr lang="en-US" sz="2000" dirty="0"/>
              <a:t>The last stage of the disease means the appearance of dystonia at rest or maintaining an abnormal position (</a:t>
            </a:r>
            <a:r>
              <a:rPr lang="en-US" sz="2000" dirty="0">
                <a:solidFill>
                  <a:srgbClr val="FF0000"/>
                </a:solidFill>
              </a:rPr>
              <a:t>dystonia at rest</a:t>
            </a:r>
            <a:r>
              <a:rPr lang="en-US" sz="2000" dirty="0"/>
              <a:t>)</a:t>
            </a:r>
          </a:p>
          <a:p>
            <a:pPr marL="0" indent="0">
              <a:buNone/>
            </a:pPr>
            <a:r>
              <a:rPr lang="en-US" sz="2000" dirty="0"/>
              <a:t>Many dystonic movements can initially be overcome by using </a:t>
            </a:r>
            <a:r>
              <a:rPr lang="en-US" sz="2000" dirty="0">
                <a:solidFill>
                  <a:srgbClr val="FF0000"/>
                </a:solidFill>
              </a:rPr>
              <a:t>sensory or sensory tricks </a:t>
            </a:r>
            <a:r>
              <a:rPr lang="en-US" sz="2000" dirty="0"/>
              <a:t>(chewing, touching the chin, face, talking) – pathognomonic for </a:t>
            </a:r>
            <a:r>
              <a:rPr lang="en-US" sz="2000" dirty="0" err="1"/>
              <a:t>dystonias</a:t>
            </a:r>
            <a:endParaRPr lang="en-US" sz="2000" dirty="0"/>
          </a:p>
          <a:p>
            <a:pPr marL="0" indent="0">
              <a:buNone/>
            </a:pPr>
            <a:r>
              <a:rPr lang="en-US" sz="2000" dirty="0">
                <a:solidFill>
                  <a:srgbClr val="FF0000"/>
                </a:solidFill>
              </a:rPr>
              <a:t>Status </a:t>
            </a:r>
            <a:r>
              <a:rPr lang="en-US" sz="2000" dirty="0" err="1">
                <a:solidFill>
                  <a:srgbClr val="FF0000"/>
                </a:solidFill>
              </a:rPr>
              <a:t>dystonicus</a:t>
            </a:r>
            <a:r>
              <a:rPr lang="sr-Latn-RS" sz="2000" dirty="0">
                <a:solidFill>
                  <a:srgbClr val="FF0000"/>
                </a:solidFill>
              </a:rPr>
              <a:t> </a:t>
            </a:r>
            <a:r>
              <a:rPr lang="en-US" sz="2000" dirty="0"/>
              <a:t>-</a:t>
            </a:r>
            <a:r>
              <a:rPr lang="sr-Latn-RS" sz="2000" dirty="0"/>
              <a:t> </a:t>
            </a:r>
            <a:r>
              <a:rPr lang="en-US" sz="2000" dirty="0"/>
              <a:t>dystonic movement that can lead to continuous, severe, fatal episodes of generalized dystonia and rigidity</a:t>
            </a:r>
          </a:p>
        </p:txBody>
      </p:sp>
      <p:sp>
        <p:nvSpPr>
          <p:cNvPr id="5" name="Slide Number Placeholder 4"/>
          <p:cNvSpPr>
            <a:spLocks noGrp="1"/>
          </p:cNvSpPr>
          <p:nvPr>
            <p:ph type="sldNum" sz="quarter" idx="12"/>
          </p:nvPr>
        </p:nvSpPr>
        <p:spPr/>
        <p:txBody>
          <a:bodyPr/>
          <a:lstStyle/>
          <a:p>
            <a:fld id="{B6F15528-21DE-4FAA-801E-634DDDAF4B2B}" type="slidenum">
              <a:rPr lang="en-US" smtClean="0"/>
              <a:pPr/>
              <a:t>62</a:t>
            </a:fld>
            <a:endParaRPr lang="en-US"/>
          </a:p>
        </p:txBody>
      </p:sp>
      <p:sp>
        <p:nvSpPr>
          <p:cNvPr id="6" name="Date Placeholder 5"/>
          <p:cNvSpPr>
            <a:spLocks noGrp="1"/>
          </p:cNvSpPr>
          <p:nvPr>
            <p:ph type="dt" sz="half" idx="10"/>
          </p:nvPr>
        </p:nvSpPr>
        <p:spPr/>
        <p:txBody>
          <a:bodyPr/>
          <a:lstStyle/>
          <a:p>
            <a:fld id="{BFABC649-ED33-47BA-95A3-624733F2D4B7}" type="datetime1">
              <a:rPr lang="sr-Latn-RS" smtClean="0"/>
              <a:t>20.2.2024.</a:t>
            </a:fld>
            <a:endParaRPr lang="en-US"/>
          </a:p>
        </p:txBody>
      </p:sp>
      <p:sp>
        <p:nvSpPr>
          <p:cNvPr id="8" name="Title 1">
            <a:extLst>
              <a:ext uri="{FF2B5EF4-FFF2-40B4-BE49-F238E27FC236}">
                <a16:creationId xmlns:a16="http://schemas.microsoft.com/office/drawing/2014/main" id="{B20E789F-B312-8FEC-6027-453F36FE5345}"/>
              </a:ext>
            </a:extLst>
          </p:cNvPr>
          <p:cNvSpPr>
            <a:spLocks noGrp="1"/>
          </p:cNvSpPr>
          <p:nvPr>
            <p:ph type="title"/>
          </p:nvPr>
        </p:nvSpPr>
        <p:spPr>
          <a:xfrm>
            <a:off x="425450" y="407988"/>
            <a:ext cx="8261350" cy="1039812"/>
          </a:xfrm>
        </p:spPr>
        <p:txBody>
          <a:bodyPr/>
          <a:lstStyle/>
          <a:p>
            <a:r>
              <a:rPr lang="en-US" dirty="0"/>
              <a:t>DYSTONIA</a:t>
            </a:r>
          </a:p>
        </p:txBody>
      </p:sp>
    </p:spTree>
    <p:extLst>
      <p:ext uri="{BB962C8B-B14F-4D97-AF65-F5344CB8AC3E}">
        <p14:creationId xmlns:p14="http://schemas.microsoft.com/office/powerpoint/2010/main" val="378352362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284FA0-B726-B05C-401D-4EF3C846232B}"/>
              </a:ext>
            </a:extLst>
          </p:cNvPr>
          <p:cNvSpPr>
            <a:spLocks noGrp="1"/>
          </p:cNvSpPr>
          <p:nvPr>
            <p:ph type="dt" sz="half" idx="10"/>
          </p:nvPr>
        </p:nvSpPr>
        <p:spPr/>
        <p:txBody>
          <a:bodyPr/>
          <a:lstStyle/>
          <a:p>
            <a:fld id="{B21DFDA5-82DD-4930-82F6-408753650C77}" type="datetime1">
              <a:rPr lang="sr-Latn-RS" smtClean="0"/>
              <a:t>20.2.2024.</a:t>
            </a:fld>
            <a:endParaRPr lang="en-US"/>
          </a:p>
        </p:txBody>
      </p:sp>
      <p:sp>
        <p:nvSpPr>
          <p:cNvPr id="3" name="Slide Number Placeholder 2">
            <a:extLst>
              <a:ext uri="{FF2B5EF4-FFF2-40B4-BE49-F238E27FC236}">
                <a16:creationId xmlns:a16="http://schemas.microsoft.com/office/drawing/2014/main" id="{26A71470-490A-3D92-A4A6-6BF426571468}"/>
              </a:ext>
            </a:extLst>
          </p:cNvPr>
          <p:cNvSpPr>
            <a:spLocks noGrp="1"/>
          </p:cNvSpPr>
          <p:nvPr>
            <p:ph type="sldNum" sz="quarter" idx="12"/>
          </p:nvPr>
        </p:nvSpPr>
        <p:spPr/>
        <p:txBody>
          <a:bodyPr/>
          <a:lstStyle/>
          <a:p>
            <a:fld id="{B6F15528-21DE-4FAA-801E-634DDDAF4B2B}" type="slidenum">
              <a:rPr lang="en-US" smtClean="0"/>
              <a:pPr/>
              <a:t>63</a:t>
            </a:fld>
            <a:endParaRPr lang="en-US"/>
          </a:p>
        </p:txBody>
      </p:sp>
      <p:pic>
        <p:nvPicPr>
          <p:cNvPr id="4" name="Picture 2" descr="C:\Users\AC\Desktop\blepharospasm.png">
            <a:extLst>
              <a:ext uri="{FF2B5EF4-FFF2-40B4-BE49-F238E27FC236}">
                <a16:creationId xmlns:a16="http://schemas.microsoft.com/office/drawing/2014/main" id="{75D22DA5-FA9B-0459-E185-A7C13D96FF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3853" y="136525"/>
            <a:ext cx="4063571" cy="2667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390BAC5-0E6D-C44B-38BE-863B2A7DFF51}"/>
              </a:ext>
            </a:extLst>
          </p:cNvPr>
          <p:cNvSpPr txBox="1"/>
          <p:nvPr/>
        </p:nvSpPr>
        <p:spPr>
          <a:xfrm>
            <a:off x="457200" y="294143"/>
            <a:ext cx="4572000" cy="5355312"/>
          </a:xfrm>
          <a:prstGeom prst="rect">
            <a:avLst/>
          </a:prstGeom>
          <a:noFill/>
        </p:spPr>
        <p:txBody>
          <a:bodyPr wrap="square">
            <a:spAutoFit/>
          </a:bodyPr>
          <a:lstStyle/>
          <a:p>
            <a:r>
              <a:rPr lang="en-US" dirty="0">
                <a:solidFill>
                  <a:srgbClr val="FF0000"/>
                </a:solidFill>
              </a:rPr>
              <a:t>Blepharospasm</a:t>
            </a:r>
          </a:p>
          <a:p>
            <a:r>
              <a:rPr lang="en-US" dirty="0"/>
              <a:t>Involves the orbicularis oculi and other periocular muscles, with involuntary contractions that initially appear only as frequent blinking, but later become dominated by involuntary tonic, protracted contractions (spasmodic closing of the eyes) that may be present for much of the day (functional blindness)</a:t>
            </a:r>
            <a:endParaRPr lang="sr-Latn-RS" dirty="0"/>
          </a:p>
          <a:p>
            <a:r>
              <a:rPr lang="en-US" dirty="0">
                <a:solidFill>
                  <a:srgbClr val="FF0000"/>
                </a:solidFill>
              </a:rPr>
              <a:t>Oromandibular dystonia</a:t>
            </a:r>
          </a:p>
          <a:p>
            <a:r>
              <a:rPr lang="en-US" dirty="0"/>
              <a:t>Dystonic contraction of the muscles of the lower half of the face and possibly the tongue</a:t>
            </a:r>
          </a:p>
          <a:p>
            <a:r>
              <a:rPr lang="en-US" dirty="0"/>
              <a:t>Masticatory muscles, </a:t>
            </a:r>
            <a:r>
              <a:rPr lang="en-US" dirty="0" err="1"/>
              <a:t>m.buccinator</a:t>
            </a:r>
            <a:r>
              <a:rPr lang="en-US" dirty="0"/>
              <a:t>, temporal muscles, there may be dysarthria</a:t>
            </a:r>
          </a:p>
          <a:p>
            <a:r>
              <a:rPr lang="en-US" dirty="0"/>
              <a:t>Sensory tricks – chewing gum, talking, touching lips, chin</a:t>
            </a:r>
          </a:p>
        </p:txBody>
      </p:sp>
      <p:pic>
        <p:nvPicPr>
          <p:cNvPr id="7" name="Picture 2" descr="C:\Users\AC\Desktop\maxresdefault.jpg">
            <a:extLst>
              <a:ext uri="{FF2B5EF4-FFF2-40B4-BE49-F238E27FC236}">
                <a16:creationId xmlns:a16="http://schemas.microsoft.com/office/drawing/2014/main" id="{27BEA086-1AB6-E59B-5413-8577DBAE18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2971799"/>
            <a:ext cx="3733799" cy="3720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57995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lgn="ctr">
              <a:buNone/>
            </a:pPr>
            <a:r>
              <a:rPr lang="en-US" sz="2000" dirty="0">
                <a:solidFill>
                  <a:srgbClr val="FF0000"/>
                </a:solidFill>
              </a:rPr>
              <a:t>Graphospasm</a:t>
            </a:r>
          </a:p>
          <a:p>
            <a:pPr marL="0" indent="0" algn="just">
              <a:buNone/>
            </a:pPr>
            <a:r>
              <a:rPr lang="en-US" sz="2000" dirty="0">
                <a:solidFill>
                  <a:schemeClr val="tx1">
                    <a:lumMod val="95000"/>
                    <a:lumOff val="5000"/>
                  </a:schemeClr>
                </a:solidFill>
              </a:rPr>
              <a:t>Difficulties that occur during the act of writing, usually as excessive grip of the pencil, flexion, and sometimes ulnar deviation of the hand, extension of the fingers with the pencil falling out</a:t>
            </a:r>
          </a:p>
          <a:p>
            <a:pPr marL="0" indent="0" algn="just">
              <a:buNone/>
            </a:pPr>
            <a:r>
              <a:rPr lang="en-US" sz="2000" dirty="0">
                <a:solidFill>
                  <a:schemeClr val="tx1">
                    <a:lumMod val="95000"/>
                    <a:lumOff val="5000"/>
                  </a:schemeClr>
                </a:solidFill>
              </a:rPr>
              <a:t>Hand involvement (typing, musician, make-up dystonia)</a:t>
            </a:r>
          </a:p>
          <a:p>
            <a:pPr marL="0" indent="0" algn="just">
              <a:buNone/>
            </a:pPr>
            <a:r>
              <a:rPr lang="en-US" sz="2000" dirty="0">
                <a:solidFill>
                  <a:schemeClr val="tx1">
                    <a:lumMod val="95000"/>
                    <a:lumOff val="5000"/>
                  </a:schemeClr>
                </a:solidFill>
              </a:rPr>
              <a:t>Leg involvement (usually symptomatic in the elderly - PD, parkinsonism)</a:t>
            </a:r>
          </a:p>
          <a:p>
            <a:pPr marL="0" indent="0" algn="ctr">
              <a:buNone/>
            </a:pPr>
            <a:r>
              <a:rPr lang="en-US" sz="2000" dirty="0">
                <a:solidFill>
                  <a:srgbClr val="FF0000"/>
                </a:solidFill>
              </a:rPr>
              <a:t>Cervical dystonia - torticollis</a:t>
            </a:r>
          </a:p>
          <a:p>
            <a:pPr marL="0" indent="0" algn="just">
              <a:buNone/>
            </a:pPr>
            <a:r>
              <a:rPr lang="en-US" sz="2000" dirty="0">
                <a:solidFill>
                  <a:schemeClr val="tx1">
                    <a:lumMod val="95000"/>
                    <a:lumOff val="5000"/>
                  </a:schemeClr>
                </a:solidFill>
              </a:rPr>
              <a:t>The most common form of focal dystonia</a:t>
            </a:r>
          </a:p>
          <a:p>
            <a:pPr marL="0" indent="0" algn="just">
              <a:buNone/>
            </a:pPr>
            <a:r>
              <a:rPr lang="en-US" sz="2000" dirty="0">
                <a:solidFill>
                  <a:schemeClr val="tx1">
                    <a:lumMod val="95000"/>
                    <a:lumOff val="5000"/>
                  </a:schemeClr>
                </a:solidFill>
              </a:rPr>
              <a:t>20-60. years</a:t>
            </a:r>
          </a:p>
          <a:p>
            <a:pPr marL="0" indent="0" algn="just">
              <a:buNone/>
            </a:pPr>
            <a:r>
              <a:rPr lang="en-US" sz="2000" dirty="0" err="1">
                <a:solidFill>
                  <a:schemeClr val="tx1">
                    <a:lumMod val="95000"/>
                    <a:lumOff val="5000"/>
                  </a:schemeClr>
                </a:solidFill>
              </a:rPr>
              <a:t>Laterocolis</a:t>
            </a:r>
            <a:r>
              <a:rPr lang="en-US" sz="2000" dirty="0">
                <a:solidFill>
                  <a:schemeClr val="tx1">
                    <a:lumMod val="95000"/>
                    <a:lumOff val="5000"/>
                  </a:schemeClr>
                </a:solidFill>
              </a:rPr>
              <a:t>, </a:t>
            </a:r>
            <a:r>
              <a:rPr lang="en-US" sz="2000" dirty="0" err="1">
                <a:solidFill>
                  <a:schemeClr val="tx1">
                    <a:lumMod val="95000"/>
                    <a:lumOff val="5000"/>
                  </a:schemeClr>
                </a:solidFill>
              </a:rPr>
              <a:t>retrocollis</a:t>
            </a:r>
            <a:r>
              <a:rPr lang="en-US" sz="2000" dirty="0">
                <a:solidFill>
                  <a:schemeClr val="tx1">
                    <a:lumMod val="95000"/>
                    <a:lumOff val="5000"/>
                  </a:schemeClr>
                </a:solidFill>
              </a:rPr>
              <a:t>, </a:t>
            </a:r>
            <a:r>
              <a:rPr lang="en-US" sz="2000" dirty="0" err="1">
                <a:solidFill>
                  <a:schemeClr val="tx1">
                    <a:lumMod val="95000"/>
                    <a:lumOff val="5000"/>
                  </a:schemeClr>
                </a:solidFill>
              </a:rPr>
              <a:t>anterocollis</a:t>
            </a:r>
            <a:endParaRPr lang="en-US" sz="2000" dirty="0">
              <a:solidFill>
                <a:schemeClr val="tx1">
                  <a:lumMod val="95000"/>
                  <a:lumOff val="5000"/>
                </a:schemeClr>
              </a:solidFill>
            </a:endParaRPr>
          </a:p>
          <a:p>
            <a:pPr marL="0" indent="0" algn="just">
              <a:buNone/>
            </a:pPr>
            <a:r>
              <a:rPr lang="en-US" sz="2000" dirty="0">
                <a:solidFill>
                  <a:schemeClr val="tx1">
                    <a:lumMod val="95000"/>
                    <a:lumOff val="5000"/>
                  </a:schemeClr>
                </a:solidFill>
              </a:rPr>
              <a:t>Sensory tricks – touching the chin, a scarf around the neck, a hand on the neck</a:t>
            </a:r>
          </a:p>
          <a:p>
            <a:pPr marL="0" indent="0" algn="just">
              <a:buNone/>
            </a:pPr>
            <a:r>
              <a:rPr lang="en-US" sz="2000" dirty="0">
                <a:solidFill>
                  <a:schemeClr val="tx1">
                    <a:lumMod val="95000"/>
                    <a:lumOff val="5000"/>
                  </a:schemeClr>
                </a:solidFill>
              </a:rPr>
              <a:t>Associated neck pain, dystonic head tremor, blepharospasm</a:t>
            </a:r>
          </a:p>
        </p:txBody>
      </p:sp>
      <p:sp>
        <p:nvSpPr>
          <p:cNvPr id="6" name="Slide Number Placeholder 5"/>
          <p:cNvSpPr>
            <a:spLocks noGrp="1"/>
          </p:cNvSpPr>
          <p:nvPr>
            <p:ph type="sldNum" sz="quarter" idx="12"/>
          </p:nvPr>
        </p:nvSpPr>
        <p:spPr/>
        <p:txBody>
          <a:bodyPr/>
          <a:lstStyle/>
          <a:p>
            <a:fld id="{B6F15528-21DE-4FAA-801E-634DDDAF4B2B}" type="slidenum">
              <a:rPr lang="en-US" smtClean="0"/>
              <a:pPr/>
              <a:t>64</a:t>
            </a:fld>
            <a:endParaRPr lang="en-US"/>
          </a:p>
        </p:txBody>
      </p:sp>
      <p:sp>
        <p:nvSpPr>
          <p:cNvPr id="7" name="Date Placeholder 6"/>
          <p:cNvSpPr>
            <a:spLocks noGrp="1"/>
          </p:cNvSpPr>
          <p:nvPr>
            <p:ph type="dt" sz="half" idx="10"/>
          </p:nvPr>
        </p:nvSpPr>
        <p:spPr/>
        <p:txBody>
          <a:bodyPr/>
          <a:lstStyle/>
          <a:p>
            <a:fld id="{D8CB4E8C-F473-48FB-AD31-63840FC00A02}" type="datetime1">
              <a:rPr lang="sr-Latn-RS" smtClean="0"/>
              <a:t>20.2.2024.</a:t>
            </a:fld>
            <a:endParaRPr lang="en-US"/>
          </a:p>
        </p:txBody>
      </p:sp>
      <p:sp>
        <p:nvSpPr>
          <p:cNvPr id="9" name="Title 1">
            <a:extLst>
              <a:ext uri="{FF2B5EF4-FFF2-40B4-BE49-F238E27FC236}">
                <a16:creationId xmlns:a16="http://schemas.microsoft.com/office/drawing/2014/main" id="{1A9E1460-87DB-49F3-73EB-81B148BCEA14}"/>
              </a:ext>
            </a:extLst>
          </p:cNvPr>
          <p:cNvSpPr>
            <a:spLocks noGrp="1"/>
          </p:cNvSpPr>
          <p:nvPr>
            <p:ph type="title"/>
          </p:nvPr>
        </p:nvSpPr>
        <p:spPr>
          <a:xfrm>
            <a:off x="457200" y="381000"/>
            <a:ext cx="8261350" cy="1039812"/>
          </a:xfrm>
        </p:spPr>
        <p:txBody>
          <a:bodyPr/>
          <a:lstStyle/>
          <a:p>
            <a:r>
              <a:rPr lang="en-US" dirty="0"/>
              <a:t>DYSTONIA</a:t>
            </a:r>
          </a:p>
        </p:txBody>
      </p:sp>
    </p:spTree>
    <p:extLst>
      <p:ext uri="{BB962C8B-B14F-4D97-AF65-F5344CB8AC3E}">
        <p14:creationId xmlns:p14="http://schemas.microsoft.com/office/powerpoint/2010/main" val="356557762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dirty="0"/>
              <a:t>Therapy</a:t>
            </a:r>
          </a:p>
          <a:p>
            <a:pPr marL="0" indent="0" algn="just">
              <a:buNone/>
            </a:pPr>
            <a:endParaRPr lang="en-US" dirty="0"/>
          </a:p>
          <a:p>
            <a:pPr marL="0" indent="0" algn="just">
              <a:buNone/>
            </a:pPr>
            <a:r>
              <a:rPr lang="sr-Latn-RS" dirty="0"/>
              <a:t>I</a:t>
            </a:r>
            <a:r>
              <a:rPr lang="en-US" dirty="0"/>
              <a:t>pharmacotherapy (trihexyphenidyl, benzodiazepines)</a:t>
            </a:r>
          </a:p>
          <a:p>
            <a:pPr marL="0" indent="0" algn="just">
              <a:buNone/>
            </a:pPr>
            <a:r>
              <a:rPr lang="en-US" dirty="0"/>
              <a:t>II botulinum toxin</a:t>
            </a:r>
          </a:p>
          <a:p>
            <a:pPr marL="0" indent="0" algn="just">
              <a:buNone/>
            </a:pPr>
            <a:r>
              <a:rPr lang="en-US" dirty="0"/>
              <a:t>III surgery (lesion surgery and DBS)</a:t>
            </a:r>
          </a:p>
          <a:p>
            <a:pPr marL="0" indent="0" algn="just">
              <a:buNone/>
            </a:pPr>
            <a:r>
              <a:rPr lang="en-US" dirty="0"/>
              <a:t>IV physical therapy</a:t>
            </a:r>
            <a:endParaRPr lang="sr-Cyrl-RS" dirty="0"/>
          </a:p>
        </p:txBody>
      </p:sp>
      <p:sp>
        <p:nvSpPr>
          <p:cNvPr id="5" name="Slide Number Placeholder 4"/>
          <p:cNvSpPr>
            <a:spLocks noGrp="1"/>
          </p:cNvSpPr>
          <p:nvPr>
            <p:ph type="sldNum" sz="quarter" idx="12"/>
          </p:nvPr>
        </p:nvSpPr>
        <p:spPr/>
        <p:txBody>
          <a:bodyPr/>
          <a:lstStyle/>
          <a:p>
            <a:r>
              <a:rPr lang="sr-Cyrl-RS" dirty="0"/>
              <a:t>            </a:t>
            </a:r>
            <a:endParaRPr lang="en-US" dirty="0"/>
          </a:p>
        </p:txBody>
      </p:sp>
      <p:sp>
        <p:nvSpPr>
          <p:cNvPr id="6" name="Date Placeholder 5"/>
          <p:cNvSpPr>
            <a:spLocks noGrp="1"/>
          </p:cNvSpPr>
          <p:nvPr>
            <p:ph type="dt" sz="half" idx="10"/>
          </p:nvPr>
        </p:nvSpPr>
        <p:spPr/>
        <p:txBody>
          <a:bodyPr/>
          <a:lstStyle/>
          <a:p>
            <a:fld id="{F627A06A-F4EF-45E2-8B6B-1C2A4FCCF90A}" type="datetime1">
              <a:rPr lang="sr-Latn-RS" smtClean="0"/>
              <a:t>20.2.2024.</a:t>
            </a:fld>
            <a:endParaRPr lang="en-US" dirty="0"/>
          </a:p>
        </p:txBody>
      </p:sp>
      <p:sp>
        <p:nvSpPr>
          <p:cNvPr id="8" name="Title 1">
            <a:extLst>
              <a:ext uri="{FF2B5EF4-FFF2-40B4-BE49-F238E27FC236}">
                <a16:creationId xmlns:a16="http://schemas.microsoft.com/office/drawing/2014/main" id="{15C3EEC6-40A0-FB5F-F02E-03800CA6D0DC}"/>
              </a:ext>
            </a:extLst>
          </p:cNvPr>
          <p:cNvSpPr>
            <a:spLocks noGrp="1"/>
          </p:cNvSpPr>
          <p:nvPr>
            <p:ph type="title"/>
          </p:nvPr>
        </p:nvSpPr>
        <p:spPr>
          <a:xfrm>
            <a:off x="457200" y="381000"/>
            <a:ext cx="8261350" cy="1039812"/>
          </a:xfrm>
        </p:spPr>
        <p:txBody>
          <a:bodyPr/>
          <a:lstStyle/>
          <a:p>
            <a:r>
              <a:rPr lang="en-US" dirty="0"/>
              <a:t>DYSTONIA</a:t>
            </a:r>
          </a:p>
        </p:txBody>
      </p:sp>
    </p:spTree>
    <p:extLst>
      <p:ext uri="{BB962C8B-B14F-4D97-AF65-F5344CB8AC3E}">
        <p14:creationId xmlns:p14="http://schemas.microsoft.com/office/powerpoint/2010/main" val="65269714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Wilson's disease</a:t>
            </a:r>
          </a:p>
        </p:txBody>
      </p:sp>
      <p:sp>
        <p:nvSpPr>
          <p:cNvPr id="3" name="Content Placeholder 2"/>
          <p:cNvSpPr>
            <a:spLocks noGrp="1"/>
          </p:cNvSpPr>
          <p:nvPr>
            <p:ph idx="1"/>
          </p:nvPr>
        </p:nvSpPr>
        <p:spPr/>
        <p:txBody>
          <a:bodyPr>
            <a:normAutofit/>
          </a:bodyPr>
          <a:lstStyle/>
          <a:p>
            <a:pPr marL="0" indent="0">
              <a:buNone/>
            </a:pPr>
            <a:endParaRPr lang="sr-Cyrl-RS" dirty="0"/>
          </a:p>
          <a:p>
            <a:pPr marL="0" indent="0">
              <a:buNone/>
            </a:pPr>
            <a:r>
              <a:rPr lang="en-US" dirty="0"/>
              <a:t>AR disorder of copper metabolism with consequent accumulation of copper to toxic levels (CNS, liver)</a:t>
            </a:r>
          </a:p>
          <a:p>
            <a:pPr marL="0" indent="0">
              <a:buNone/>
            </a:pPr>
            <a:r>
              <a:rPr lang="en-US" dirty="0"/>
              <a:t>Incidence 1/50,000</a:t>
            </a:r>
          </a:p>
          <a:p>
            <a:pPr marL="0" indent="0">
              <a:buNone/>
            </a:pPr>
            <a:r>
              <a:rPr lang="en-US" dirty="0"/>
              <a:t>Prevalence 30/1 000 000</a:t>
            </a:r>
          </a:p>
          <a:p>
            <a:pPr marL="0" indent="0">
              <a:buNone/>
            </a:pPr>
            <a:r>
              <a:rPr lang="en-US" dirty="0"/>
              <a:t>Genetics: over 200 mutations of the copper-transporting ATPase (ATPB7) whose main role is the incorporation of copper into ceruloplasmin in hepatocytes and the excretion of excess copper</a:t>
            </a:r>
          </a:p>
        </p:txBody>
      </p:sp>
      <p:sp>
        <p:nvSpPr>
          <p:cNvPr id="5" name="Slide Number Placeholder 4"/>
          <p:cNvSpPr>
            <a:spLocks noGrp="1"/>
          </p:cNvSpPr>
          <p:nvPr>
            <p:ph type="sldNum" sz="quarter" idx="12"/>
          </p:nvPr>
        </p:nvSpPr>
        <p:spPr/>
        <p:txBody>
          <a:bodyPr/>
          <a:lstStyle/>
          <a:p>
            <a:fld id="{B6F15528-21DE-4FAA-801E-634DDDAF4B2B}" type="slidenum">
              <a:rPr lang="en-US" smtClean="0"/>
              <a:pPr/>
              <a:t>66</a:t>
            </a:fld>
            <a:endParaRPr lang="en-US"/>
          </a:p>
        </p:txBody>
      </p:sp>
      <p:sp>
        <p:nvSpPr>
          <p:cNvPr id="6" name="Date Placeholder 5"/>
          <p:cNvSpPr>
            <a:spLocks noGrp="1"/>
          </p:cNvSpPr>
          <p:nvPr>
            <p:ph type="dt" sz="half" idx="10"/>
          </p:nvPr>
        </p:nvSpPr>
        <p:spPr/>
        <p:txBody>
          <a:bodyPr/>
          <a:lstStyle/>
          <a:p>
            <a:fld id="{F049513C-772F-4E6A-857E-BA19C0E1EFCA}" type="datetime1">
              <a:rPr lang="sr-Latn-RS" smtClean="0"/>
              <a:t>20.2.2024.</a:t>
            </a:fld>
            <a:endParaRPr lang="en-US"/>
          </a:p>
        </p:txBody>
      </p:sp>
    </p:spTree>
    <p:extLst>
      <p:ext uri="{BB962C8B-B14F-4D97-AF65-F5344CB8AC3E}">
        <p14:creationId xmlns:p14="http://schemas.microsoft.com/office/powerpoint/2010/main" val="388777628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19084"/>
            <a:ext cx="8229600" cy="4881716"/>
          </a:xfrm>
        </p:spPr>
        <p:txBody>
          <a:bodyPr>
            <a:normAutofit lnSpcReduction="10000"/>
          </a:bodyPr>
          <a:lstStyle/>
          <a:p>
            <a:pPr marL="0" indent="0" algn="just">
              <a:buNone/>
            </a:pPr>
            <a:endParaRPr lang="sr-Cyrl-RS" dirty="0"/>
          </a:p>
          <a:p>
            <a:pPr marL="0" indent="0" algn="ctr">
              <a:buNone/>
            </a:pPr>
            <a:r>
              <a:rPr lang="en-US" dirty="0"/>
              <a:t>Pathogenesis</a:t>
            </a:r>
          </a:p>
          <a:p>
            <a:pPr marL="0" indent="0" algn="ctr">
              <a:buNone/>
            </a:pPr>
            <a:endParaRPr lang="en-US" dirty="0"/>
          </a:p>
          <a:p>
            <a:pPr marL="0" indent="0" algn="just">
              <a:buNone/>
            </a:pPr>
            <a:r>
              <a:rPr lang="en-US" dirty="0"/>
              <a:t>accumulation of excess copper in hepatocytes, transfer of free copper into the blood and accumulation in the brain, kidneys, cornea</a:t>
            </a:r>
          </a:p>
          <a:p>
            <a:pPr marL="0" indent="0" algn="ctr">
              <a:buNone/>
            </a:pPr>
            <a:r>
              <a:rPr lang="en-US" dirty="0"/>
              <a:t>Pathology</a:t>
            </a:r>
          </a:p>
          <a:p>
            <a:pPr marL="0" indent="0" algn="just">
              <a:buNone/>
            </a:pPr>
            <a:r>
              <a:rPr lang="en-US" dirty="0" err="1"/>
              <a:t>astrocytosis</a:t>
            </a:r>
            <a:r>
              <a:rPr lang="en-US" dirty="0"/>
              <a:t> and spongy degeneration in </a:t>
            </a:r>
            <a:r>
              <a:rPr lang="en-US" dirty="0" err="1"/>
              <a:t>nc.lenticularis</a:t>
            </a:r>
            <a:r>
              <a:rPr lang="en-US" dirty="0"/>
              <a:t> (putamen and globus pallidus) and frontal cortex (cognitive outbursts), in brainstem, </a:t>
            </a:r>
            <a:r>
              <a:rPr lang="en-US" dirty="0" err="1"/>
              <a:t>s.nigra</a:t>
            </a:r>
            <a:r>
              <a:rPr lang="en-US" dirty="0"/>
              <a:t> (parkinsonism), cerebellum and white matter</a:t>
            </a:r>
          </a:p>
          <a:p>
            <a:pPr marL="0" indent="0" algn="just">
              <a:buNone/>
            </a:pPr>
            <a:r>
              <a:rPr lang="en-US" dirty="0"/>
              <a:t>Liver - micro/macronodular cirrhosis, subacute, acute, chronic, fulminant hepatitis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67</a:t>
            </a:fld>
            <a:endParaRPr lang="en-US"/>
          </a:p>
        </p:txBody>
      </p:sp>
      <p:sp>
        <p:nvSpPr>
          <p:cNvPr id="6" name="Date Placeholder 5"/>
          <p:cNvSpPr>
            <a:spLocks noGrp="1"/>
          </p:cNvSpPr>
          <p:nvPr>
            <p:ph type="dt" sz="half" idx="10"/>
          </p:nvPr>
        </p:nvSpPr>
        <p:spPr/>
        <p:txBody>
          <a:bodyPr/>
          <a:lstStyle/>
          <a:p>
            <a:fld id="{9A0A9981-13F0-4121-971F-5A0F3EE6064B}" type="datetime1">
              <a:rPr lang="sr-Latn-RS" smtClean="0"/>
              <a:t>20.2.2024.</a:t>
            </a:fld>
            <a:endParaRPr lang="en-US"/>
          </a:p>
        </p:txBody>
      </p:sp>
      <p:sp>
        <p:nvSpPr>
          <p:cNvPr id="8" name="Title 1">
            <a:extLst>
              <a:ext uri="{FF2B5EF4-FFF2-40B4-BE49-F238E27FC236}">
                <a16:creationId xmlns:a16="http://schemas.microsoft.com/office/drawing/2014/main" id="{0AC3F328-0C3E-CDA1-7797-56D92A8B811A}"/>
              </a:ext>
            </a:extLst>
          </p:cNvPr>
          <p:cNvSpPr>
            <a:spLocks noGrp="1"/>
          </p:cNvSpPr>
          <p:nvPr>
            <p:ph type="title"/>
          </p:nvPr>
        </p:nvSpPr>
        <p:spPr>
          <a:xfrm>
            <a:off x="425450" y="407988"/>
            <a:ext cx="8261350" cy="1039812"/>
          </a:xfrm>
        </p:spPr>
        <p:txBody>
          <a:bodyPr/>
          <a:lstStyle/>
          <a:p>
            <a:r>
              <a:rPr lang="en-US" dirty="0"/>
              <a:t>Wilson's disease</a:t>
            </a:r>
          </a:p>
        </p:txBody>
      </p:sp>
    </p:spTree>
    <p:extLst>
      <p:ext uri="{BB962C8B-B14F-4D97-AF65-F5344CB8AC3E}">
        <p14:creationId xmlns:p14="http://schemas.microsoft.com/office/powerpoint/2010/main" val="290772105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dirty="0"/>
              <a:t>clinical picture</a:t>
            </a:r>
          </a:p>
          <a:p>
            <a:pPr marL="0" indent="0" algn="ctr">
              <a:buNone/>
            </a:pPr>
            <a:endParaRPr lang="en-US" dirty="0"/>
          </a:p>
          <a:p>
            <a:pPr marL="0" indent="0" algn="ctr">
              <a:buNone/>
            </a:pPr>
            <a:r>
              <a:rPr lang="en-US" dirty="0"/>
              <a:t>There are no specific symptoms and signs</a:t>
            </a:r>
          </a:p>
          <a:p>
            <a:pPr marL="0" indent="0" algn="just">
              <a:buNone/>
            </a:pPr>
            <a:r>
              <a:rPr lang="en-US" dirty="0">
                <a:solidFill>
                  <a:srgbClr val="FF0000"/>
                </a:solidFill>
              </a:rPr>
              <a:t>The disease should be ruled out in any patient with extrapyramidal complaints or unusual movement disorders before the age of 50 and in young people with liver damage (hemolytic anemia + chronic hepatitis) and family history of hepatitis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68</a:t>
            </a:fld>
            <a:endParaRPr lang="en-US"/>
          </a:p>
        </p:txBody>
      </p:sp>
      <p:sp>
        <p:nvSpPr>
          <p:cNvPr id="6" name="Date Placeholder 5"/>
          <p:cNvSpPr>
            <a:spLocks noGrp="1"/>
          </p:cNvSpPr>
          <p:nvPr>
            <p:ph type="dt" sz="half" idx="10"/>
          </p:nvPr>
        </p:nvSpPr>
        <p:spPr/>
        <p:txBody>
          <a:bodyPr/>
          <a:lstStyle/>
          <a:p>
            <a:fld id="{FF02FBAC-F847-4FF8-953C-B16E75A2C0DF}" type="datetime1">
              <a:rPr lang="sr-Latn-RS" smtClean="0"/>
              <a:t>20.2.2024.</a:t>
            </a:fld>
            <a:endParaRPr lang="en-US"/>
          </a:p>
        </p:txBody>
      </p:sp>
      <p:sp>
        <p:nvSpPr>
          <p:cNvPr id="8" name="Title 1">
            <a:extLst>
              <a:ext uri="{FF2B5EF4-FFF2-40B4-BE49-F238E27FC236}">
                <a16:creationId xmlns:a16="http://schemas.microsoft.com/office/drawing/2014/main" id="{EBE759EB-51F0-A050-91B6-4D853C5962AB}"/>
              </a:ext>
            </a:extLst>
          </p:cNvPr>
          <p:cNvSpPr>
            <a:spLocks noGrp="1"/>
          </p:cNvSpPr>
          <p:nvPr>
            <p:ph type="title"/>
          </p:nvPr>
        </p:nvSpPr>
        <p:spPr>
          <a:xfrm>
            <a:off x="426128" y="408372"/>
            <a:ext cx="8260672" cy="1039427"/>
          </a:xfrm>
        </p:spPr>
        <p:txBody>
          <a:bodyPr/>
          <a:lstStyle/>
          <a:p>
            <a:r>
              <a:rPr lang="en-US" dirty="0"/>
              <a:t>Wilson's disease</a:t>
            </a:r>
          </a:p>
        </p:txBody>
      </p:sp>
    </p:spTree>
    <p:extLst>
      <p:ext uri="{BB962C8B-B14F-4D97-AF65-F5344CB8AC3E}">
        <p14:creationId xmlns:p14="http://schemas.microsoft.com/office/powerpoint/2010/main" val="305190616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1948" y="1752600"/>
            <a:ext cx="8291052" cy="4373563"/>
          </a:xfrm>
        </p:spPr>
        <p:txBody>
          <a:bodyPr/>
          <a:lstStyle/>
          <a:p>
            <a:pPr marL="0" indent="0" algn="ctr">
              <a:buNone/>
            </a:pPr>
            <a:r>
              <a:rPr lang="en-US" dirty="0"/>
              <a:t>Three forms of the disease</a:t>
            </a:r>
          </a:p>
          <a:p>
            <a:pPr marL="0" indent="0" algn="ctr">
              <a:buNone/>
            </a:pPr>
            <a:endParaRPr lang="en-US" dirty="0"/>
          </a:p>
          <a:p>
            <a:pPr marL="0" indent="0" algn="just">
              <a:buNone/>
            </a:pPr>
            <a:r>
              <a:rPr lang="en-US" dirty="0"/>
              <a:t>Hepatic</a:t>
            </a:r>
          </a:p>
          <a:p>
            <a:pPr marL="0" indent="0" algn="just">
              <a:buNone/>
            </a:pPr>
            <a:r>
              <a:rPr lang="en-US" dirty="0"/>
              <a:t>Neurological</a:t>
            </a:r>
          </a:p>
          <a:p>
            <a:pPr marL="0" indent="0" algn="just">
              <a:buNone/>
            </a:pPr>
            <a:r>
              <a:rPr lang="en-US" dirty="0"/>
              <a:t>Psychiatric</a:t>
            </a:r>
          </a:p>
          <a:p>
            <a:pPr marL="0" indent="0" algn="just">
              <a:buNone/>
            </a:pPr>
            <a:r>
              <a:rPr lang="en-US" dirty="0"/>
              <a:t>Other organs - bone fracture, osteoporosis, kidney calculus, cataract</a:t>
            </a:r>
            <a:endParaRPr lang="sr-Cyrl-R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69</a:t>
            </a:fld>
            <a:endParaRPr lang="en-US"/>
          </a:p>
        </p:txBody>
      </p:sp>
      <p:sp>
        <p:nvSpPr>
          <p:cNvPr id="6" name="Date Placeholder 5"/>
          <p:cNvSpPr>
            <a:spLocks noGrp="1"/>
          </p:cNvSpPr>
          <p:nvPr>
            <p:ph type="dt" sz="half" idx="10"/>
          </p:nvPr>
        </p:nvSpPr>
        <p:spPr/>
        <p:txBody>
          <a:bodyPr/>
          <a:lstStyle/>
          <a:p>
            <a:fld id="{39AAA839-27FF-48CC-8339-DD0FB69B0B2B}" type="datetime1">
              <a:rPr lang="sr-Latn-RS" smtClean="0"/>
              <a:t>20.2.2024.</a:t>
            </a:fld>
            <a:endParaRPr lang="en-US"/>
          </a:p>
        </p:txBody>
      </p:sp>
      <p:sp>
        <p:nvSpPr>
          <p:cNvPr id="8" name="Title 1">
            <a:extLst>
              <a:ext uri="{FF2B5EF4-FFF2-40B4-BE49-F238E27FC236}">
                <a16:creationId xmlns:a16="http://schemas.microsoft.com/office/drawing/2014/main" id="{D0592F73-3FA9-498B-9BD8-D9924A6350BE}"/>
              </a:ext>
            </a:extLst>
          </p:cNvPr>
          <p:cNvSpPr>
            <a:spLocks noGrp="1"/>
          </p:cNvSpPr>
          <p:nvPr>
            <p:ph type="title"/>
          </p:nvPr>
        </p:nvSpPr>
        <p:spPr>
          <a:xfrm>
            <a:off x="425450" y="407988"/>
            <a:ext cx="8261350" cy="1039812"/>
          </a:xfrm>
        </p:spPr>
        <p:txBody>
          <a:bodyPr/>
          <a:lstStyle/>
          <a:p>
            <a:r>
              <a:rPr lang="en-US" dirty="0"/>
              <a:t>Wilson's disease</a:t>
            </a:r>
          </a:p>
        </p:txBody>
      </p:sp>
    </p:spTree>
    <p:extLst>
      <p:ext uri="{BB962C8B-B14F-4D97-AF65-F5344CB8AC3E}">
        <p14:creationId xmlns:p14="http://schemas.microsoft.com/office/powerpoint/2010/main" val="392913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AC\Desktop\0260d78b1d01ccf7f34b074332d5862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81000"/>
            <a:ext cx="7924800" cy="59436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7</a:t>
            </a:fld>
            <a:endParaRPr lang="en-US"/>
          </a:p>
        </p:txBody>
      </p:sp>
      <p:sp>
        <p:nvSpPr>
          <p:cNvPr id="4" name="Date Placeholder 3"/>
          <p:cNvSpPr>
            <a:spLocks noGrp="1"/>
          </p:cNvSpPr>
          <p:nvPr>
            <p:ph type="dt" sz="half" idx="10"/>
          </p:nvPr>
        </p:nvSpPr>
        <p:spPr/>
        <p:txBody>
          <a:bodyPr/>
          <a:lstStyle/>
          <a:p>
            <a:fld id="{1436CDAF-414F-4D8A-8AAF-296312FD6324}" type="datetime1">
              <a:rPr lang="sr-Latn-RS" smtClean="0"/>
              <a:t>20.2.2024.</a:t>
            </a:fld>
            <a:endParaRPr lang="en-US"/>
          </a:p>
        </p:txBody>
      </p:sp>
    </p:spTree>
    <p:extLst>
      <p:ext uri="{BB962C8B-B14F-4D97-AF65-F5344CB8AC3E}">
        <p14:creationId xmlns:p14="http://schemas.microsoft.com/office/powerpoint/2010/main" val="340225428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dirty="0"/>
              <a:t>Hepatic form of the disease</a:t>
            </a:r>
          </a:p>
          <a:p>
            <a:pPr marL="0" indent="0" algn="just">
              <a:buNone/>
            </a:pPr>
            <a:endParaRPr lang="en-US" dirty="0"/>
          </a:p>
          <a:p>
            <a:pPr marL="0" indent="0" algn="just">
              <a:buNone/>
            </a:pPr>
            <a:r>
              <a:rPr lang="en-US" dirty="0"/>
              <a:t>8-16. years, jaundice, vomiting, tiredness</a:t>
            </a:r>
          </a:p>
          <a:p>
            <a:pPr marL="0" indent="0" algn="just">
              <a:buNone/>
            </a:pPr>
            <a:r>
              <a:rPr lang="en-US" dirty="0"/>
              <a:t>Acute transient hepatitis</a:t>
            </a:r>
          </a:p>
          <a:p>
            <a:pPr marL="0" indent="0" algn="just">
              <a:buNone/>
            </a:pPr>
            <a:r>
              <a:rPr lang="en-US" dirty="0"/>
              <a:t>Fulminant hepatitis</a:t>
            </a:r>
          </a:p>
          <a:p>
            <a:pPr marL="0" indent="0" algn="just">
              <a:buNone/>
            </a:pPr>
            <a:r>
              <a:rPr lang="en-US" dirty="0"/>
              <a:t>Chronic active hepatitis</a:t>
            </a:r>
          </a:p>
          <a:p>
            <a:pPr marL="0" indent="0" algn="just">
              <a:buNone/>
            </a:pPr>
            <a:r>
              <a:rPr lang="en-US" dirty="0"/>
              <a:t>Liver cirrhosis</a:t>
            </a:r>
          </a:p>
          <a:p>
            <a:pPr marL="0" indent="0" algn="just">
              <a:buNone/>
            </a:pPr>
            <a:r>
              <a:rPr lang="en-US" dirty="0"/>
              <a:t>DG: liver biopsy and copper level</a:t>
            </a:r>
          </a:p>
        </p:txBody>
      </p:sp>
      <p:sp>
        <p:nvSpPr>
          <p:cNvPr id="5" name="Slide Number Placeholder 4"/>
          <p:cNvSpPr>
            <a:spLocks noGrp="1"/>
          </p:cNvSpPr>
          <p:nvPr>
            <p:ph type="sldNum" sz="quarter" idx="12"/>
          </p:nvPr>
        </p:nvSpPr>
        <p:spPr/>
        <p:txBody>
          <a:bodyPr/>
          <a:lstStyle/>
          <a:p>
            <a:fld id="{B6F15528-21DE-4FAA-801E-634DDDAF4B2B}" type="slidenum">
              <a:rPr lang="en-US" smtClean="0"/>
              <a:pPr/>
              <a:t>70</a:t>
            </a:fld>
            <a:endParaRPr lang="en-US"/>
          </a:p>
        </p:txBody>
      </p:sp>
      <p:sp>
        <p:nvSpPr>
          <p:cNvPr id="6" name="Date Placeholder 5"/>
          <p:cNvSpPr>
            <a:spLocks noGrp="1"/>
          </p:cNvSpPr>
          <p:nvPr>
            <p:ph type="dt" sz="half" idx="10"/>
          </p:nvPr>
        </p:nvSpPr>
        <p:spPr/>
        <p:txBody>
          <a:bodyPr/>
          <a:lstStyle/>
          <a:p>
            <a:fld id="{55F23607-76D8-48FC-BF47-F2F0FBC39186}" type="datetime1">
              <a:rPr lang="sr-Latn-RS" smtClean="0"/>
              <a:t>20.2.2024.</a:t>
            </a:fld>
            <a:endParaRPr lang="en-US"/>
          </a:p>
        </p:txBody>
      </p:sp>
      <p:sp>
        <p:nvSpPr>
          <p:cNvPr id="8" name="Title 1">
            <a:extLst>
              <a:ext uri="{FF2B5EF4-FFF2-40B4-BE49-F238E27FC236}">
                <a16:creationId xmlns:a16="http://schemas.microsoft.com/office/drawing/2014/main" id="{A56AFD98-D459-B132-433B-D99172E2BC29}"/>
              </a:ext>
            </a:extLst>
          </p:cNvPr>
          <p:cNvSpPr>
            <a:spLocks noGrp="1"/>
          </p:cNvSpPr>
          <p:nvPr>
            <p:ph type="title"/>
          </p:nvPr>
        </p:nvSpPr>
        <p:spPr>
          <a:xfrm>
            <a:off x="425450" y="407988"/>
            <a:ext cx="8261350" cy="1039812"/>
          </a:xfrm>
        </p:spPr>
        <p:txBody>
          <a:bodyPr/>
          <a:lstStyle/>
          <a:p>
            <a:r>
              <a:rPr lang="en-US" dirty="0"/>
              <a:t>Wilson's disease</a:t>
            </a:r>
          </a:p>
        </p:txBody>
      </p:sp>
    </p:spTree>
    <p:extLst>
      <p:ext uri="{BB962C8B-B14F-4D97-AF65-F5344CB8AC3E}">
        <p14:creationId xmlns:p14="http://schemas.microsoft.com/office/powerpoint/2010/main" val="362479603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2000" dirty="0"/>
              <a:t>Neurological form of the disease</a:t>
            </a:r>
          </a:p>
          <a:p>
            <a:pPr marL="0" indent="0" algn="ctr">
              <a:buNone/>
            </a:pPr>
            <a:endParaRPr lang="en-US" sz="2000" dirty="0"/>
          </a:p>
          <a:p>
            <a:pPr marL="0" indent="0" algn="just">
              <a:buNone/>
            </a:pPr>
            <a:r>
              <a:rPr lang="en-US" sz="2000" dirty="0"/>
              <a:t>2-3 decades</a:t>
            </a:r>
          </a:p>
          <a:p>
            <a:pPr marL="0" indent="0" algn="just">
              <a:buNone/>
            </a:pPr>
            <a:r>
              <a:rPr lang="en-US" sz="2000" dirty="0">
                <a:solidFill>
                  <a:srgbClr val="FF0000"/>
                </a:solidFill>
              </a:rPr>
              <a:t>Dystonic</a:t>
            </a:r>
            <a:r>
              <a:rPr lang="en-US" sz="2000" dirty="0"/>
              <a:t> - generalized dystonia</a:t>
            </a:r>
          </a:p>
          <a:p>
            <a:pPr marL="0" indent="0" algn="just">
              <a:buNone/>
            </a:pPr>
            <a:r>
              <a:rPr lang="en-US" sz="2000" dirty="0" err="1">
                <a:solidFill>
                  <a:srgbClr val="FF0000"/>
                </a:solidFill>
              </a:rPr>
              <a:t>Pseudosclerotic</a:t>
            </a:r>
            <a:r>
              <a:rPr lang="en-US" sz="2000" dirty="0"/>
              <a:t> - tremor, dysarthria, cerebellum</a:t>
            </a:r>
          </a:p>
          <a:p>
            <a:pPr marL="0" indent="0" algn="just">
              <a:buNone/>
            </a:pPr>
            <a:r>
              <a:rPr lang="en-US" sz="2000" dirty="0">
                <a:solidFill>
                  <a:srgbClr val="FF0000"/>
                </a:solidFill>
              </a:rPr>
              <a:t>Parkinson's</a:t>
            </a:r>
            <a:r>
              <a:rPr lang="en-US" sz="2000" dirty="0"/>
              <a:t> - tremor, difficulty walking, bradykinesia, rigidity, hypomimia</a:t>
            </a:r>
          </a:p>
          <a:p>
            <a:pPr marL="0" indent="0" algn="just">
              <a:buNone/>
            </a:pPr>
            <a:r>
              <a:rPr lang="en-US" sz="2000" dirty="0"/>
              <a:t>Neurological manifestations</a:t>
            </a:r>
          </a:p>
          <a:p>
            <a:pPr marL="0" indent="0" algn="just">
              <a:buNone/>
            </a:pPr>
            <a:r>
              <a:rPr lang="en-US" sz="2000" dirty="0"/>
              <a:t>Dysarthria/</a:t>
            </a:r>
            <a:r>
              <a:rPr lang="en-US" sz="2000" dirty="0" err="1"/>
              <a:t>anartria</a:t>
            </a:r>
            <a:r>
              <a:rPr lang="en-US" sz="2000" dirty="0"/>
              <a:t>, </a:t>
            </a:r>
            <a:r>
              <a:rPr lang="en-US" sz="2000" dirty="0" err="1"/>
              <a:t>risor</a:t>
            </a:r>
            <a:r>
              <a:rPr lang="en-US" sz="2000" dirty="0"/>
              <a:t> sardonicus, tremor, dystonic postures/movements, chorea, myoclonus, bradykinesia, dysphagia, gait disorder, cortical function disorder</a:t>
            </a:r>
            <a:endParaRPr lang="sr-Cyrl-R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71</a:t>
            </a:fld>
            <a:endParaRPr lang="en-US"/>
          </a:p>
        </p:txBody>
      </p:sp>
      <p:sp>
        <p:nvSpPr>
          <p:cNvPr id="6" name="Date Placeholder 5"/>
          <p:cNvSpPr>
            <a:spLocks noGrp="1"/>
          </p:cNvSpPr>
          <p:nvPr>
            <p:ph type="dt" sz="half" idx="10"/>
          </p:nvPr>
        </p:nvSpPr>
        <p:spPr/>
        <p:txBody>
          <a:bodyPr/>
          <a:lstStyle/>
          <a:p>
            <a:fld id="{D83F6B12-81C5-40C7-A081-BA9D5E4C83E8}" type="datetime1">
              <a:rPr lang="sr-Latn-RS" smtClean="0"/>
              <a:t>20.2.2024.</a:t>
            </a:fld>
            <a:endParaRPr lang="en-US"/>
          </a:p>
        </p:txBody>
      </p:sp>
      <p:sp>
        <p:nvSpPr>
          <p:cNvPr id="8" name="Title 1">
            <a:extLst>
              <a:ext uri="{FF2B5EF4-FFF2-40B4-BE49-F238E27FC236}">
                <a16:creationId xmlns:a16="http://schemas.microsoft.com/office/drawing/2014/main" id="{A3581148-1B7C-4F5B-B179-12DF527E9878}"/>
              </a:ext>
            </a:extLst>
          </p:cNvPr>
          <p:cNvSpPr>
            <a:spLocks noGrp="1"/>
          </p:cNvSpPr>
          <p:nvPr>
            <p:ph type="title"/>
          </p:nvPr>
        </p:nvSpPr>
        <p:spPr>
          <a:xfrm>
            <a:off x="425450" y="407988"/>
            <a:ext cx="8261350" cy="1039812"/>
          </a:xfrm>
        </p:spPr>
        <p:txBody>
          <a:bodyPr/>
          <a:lstStyle/>
          <a:p>
            <a:r>
              <a:rPr lang="en-US" dirty="0"/>
              <a:t>Wilson's disease</a:t>
            </a:r>
          </a:p>
        </p:txBody>
      </p:sp>
    </p:spTree>
    <p:extLst>
      <p:ext uri="{BB962C8B-B14F-4D97-AF65-F5344CB8AC3E}">
        <p14:creationId xmlns:p14="http://schemas.microsoft.com/office/powerpoint/2010/main" val="16312828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dirty="0"/>
              <a:t>Psychiatric manifestations</a:t>
            </a:r>
          </a:p>
          <a:p>
            <a:pPr marL="0" indent="0" algn="ctr">
              <a:buNone/>
            </a:pPr>
            <a:endParaRPr lang="en-US" dirty="0"/>
          </a:p>
          <a:p>
            <a:pPr marL="0" indent="0" algn="just">
              <a:buNone/>
            </a:pPr>
            <a:r>
              <a:rPr lang="en-US" dirty="0"/>
              <a:t>Adolescent adjustment disorder, mania, anxiety, schizophrenia, apathy, depression, bizarre behavior, impulsivity, hysteria, antisocial behavior, paranoid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72</a:t>
            </a:fld>
            <a:endParaRPr lang="en-US"/>
          </a:p>
        </p:txBody>
      </p:sp>
      <p:sp>
        <p:nvSpPr>
          <p:cNvPr id="6" name="Date Placeholder 5"/>
          <p:cNvSpPr>
            <a:spLocks noGrp="1"/>
          </p:cNvSpPr>
          <p:nvPr>
            <p:ph type="dt" sz="half" idx="10"/>
          </p:nvPr>
        </p:nvSpPr>
        <p:spPr/>
        <p:txBody>
          <a:bodyPr/>
          <a:lstStyle/>
          <a:p>
            <a:fld id="{901B1206-B440-4D19-87C5-12ACF850A5CE}" type="datetime1">
              <a:rPr lang="sr-Latn-RS" smtClean="0"/>
              <a:t>20.2.2024.</a:t>
            </a:fld>
            <a:endParaRPr lang="en-US"/>
          </a:p>
        </p:txBody>
      </p:sp>
      <p:sp>
        <p:nvSpPr>
          <p:cNvPr id="8" name="Title 1">
            <a:extLst>
              <a:ext uri="{FF2B5EF4-FFF2-40B4-BE49-F238E27FC236}">
                <a16:creationId xmlns:a16="http://schemas.microsoft.com/office/drawing/2014/main" id="{3592C868-0DC1-3DC0-CAA3-6CDE23A64463}"/>
              </a:ext>
            </a:extLst>
          </p:cNvPr>
          <p:cNvSpPr>
            <a:spLocks noGrp="1"/>
          </p:cNvSpPr>
          <p:nvPr>
            <p:ph type="title"/>
          </p:nvPr>
        </p:nvSpPr>
        <p:spPr>
          <a:xfrm>
            <a:off x="425450" y="407988"/>
            <a:ext cx="8261350" cy="1039812"/>
          </a:xfrm>
        </p:spPr>
        <p:txBody>
          <a:bodyPr/>
          <a:lstStyle/>
          <a:p>
            <a:r>
              <a:rPr lang="en-US" dirty="0"/>
              <a:t>Wilson's disease</a:t>
            </a:r>
          </a:p>
        </p:txBody>
      </p:sp>
    </p:spTree>
    <p:extLst>
      <p:ext uri="{BB962C8B-B14F-4D97-AF65-F5344CB8AC3E}">
        <p14:creationId xmlns:p14="http://schemas.microsoft.com/office/powerpoint/2010/main" val="428639261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29200"/>
          </a:xfrm>
        </p:spPr>
        <p:txBody>
          <a:bodyPr>
            <a:normAutofit/>
          </a:bodyPr>
          <a:lstStyle/>
          <a:p>
            <a:pPr marL="0" indent="0" algn="ctr">
              <a:buNone/>
            </a:pPr>
            <a:r>
              <a:rPr lang="en-US" sz="2000" dirty="0"/>
              <a:t>Diagnosis</a:t>
            </a:r>
            <a:endParaRPr lang="sr-Latn-RS" sz="2000" dirty="0"/>
          </a:p>
          <a:p>
            <a:pPr marL="0" indent="0" algn="ctr">
              <a:buNone/>
            </a:pPr>
            <a:endParaRPr lang="en-US" sz="2000" dirty="0"/>
          </a:p>
          <a:p>
            <a:pPr marL="0" indent="0" algn="just">
              <a:buNone/>
            </a:pPr>
            <a:r>
              <a:rPr lang="en-US" sz="2000" dirty="0"/>
              <a:t>Kayser-Fleischer ring (ophthalmologist slit lamp examination) – golden/greenish-brown ring around the limbus </a:t>
            </a:r>
            <a:r>
              <a:rPr lang="en-US" sz="2000" dirty="0" err="1"/>
              <a:t>corneae</a:t>
            </a:r>
            <a:endParaRPr lang="en-US" sz="2000" dirty="0"/>
          </a:p>
          <a:p>
            <a:pPr marL="0" indent="0" algn="just">
              <a:buNone/>
            </a:pPr>
            <a:r>
              <a:rPr lang="en-US" sz="2000" dirty="0"/>
              <a:t>Serum ceruloplasmin level (below 200 mg/L)</a:t>
            </a:r>
          </a:p>
          <a:p>
            <a:pPr marL="0" indent="0" algn="just">
              <a:buNone/>
            </a:pPr>
            <a:r>
              <a:rPr lang="en-US" sz="2000" dirty="0"/>
              <a:t>Copper level in 24-hour urine (over 100 </a:t>
            </a:r>
            <a:r>
              <a:rPr lang="el-GR" sz="2000" dirty="0"/>
              <a:t>μ</a:t>
            </a:r>
            <a:r>
              <a:rPr lang="en-US" sz="2000" dirty="0"/>
              <a:t>g)</a:t>
            </a:r>
          </a:p>
          <a:p>
            <a:pPr marL="0" indent="0" algn="just">
              <a:buNone/>
            </a:pPr>
            <a:r>
              <a:rPr lang="en-US" sz="2000" dirty="0"/>
              <a:t>Increased concentration of copper in the liver (above 250 </a:t>
            </a:r>
            <a:r>
              <a:rPr lang="el-GR" sz="2000" dirty="0"/>
              <a:t>μ</a:t>
            </a:r>
            <a:r>
              <a:rPr lang="en-US" sz="2000" dirty="0"/>
              <a:t>g/1g of dry liver residue obtained by biopsy)</a:t>
            </a:r>
          </a:p>
          <a:p>
            <a:pPr marL="0" indent="0" algn="just">
              <a:buNone/>
            </a:pPr>
            <a:r>
              <a:rPr lang="en-US" sz="2000" dirty="0"/>
              <a:t>Decreased degree of incorporation of radioactive copper into ceruloplasmin</a:t>
            </a:r>
          </a:p>
          <a:p>
            <a:pPr marL="0" indent="0" algn="just">
              <a:buNone/>
            </a:pPr>
            <a:r>
              <a:rPr lang="en-US" sz="2000" dirty="0"/>
              <a:t>CT, MR of the endocranium - atrophy of the cortex, cerebellum, brain stem, enlarged lateral ventricles, hypodense zones in the basal ganglia</a:t>
            </a:r>
            <a:endParaRPr lang="sr-Latn-R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73</a:t>
            </a:fld>
            <a:endParaRPr lang="en-US"/>
          </a:p>
        </p:txBody>
      </p:sp>
      <p:sp>
        <p:nvSpPr>
          <p:cNvPr id="6" name="Date Placeholder 5"/>
          <p:cNvSpPr>
            <a:spLocks noGrp="1"/>
          </p:cNvSpPr>
          <p:nvPr>
            <p:ph type="dt" sz="half" idx="10"/>
          </p:nvPr>
        </p:nvSpPr>
        <p:spPr/>
        <p:txBody>
          <a:bodyPr/>
          <a:lstStyle/>
          <a:p>
            <a:fld id="{638EE524-5723-4A23-A7E2-36D9AF910EBC}" type="datetime1">
              <a:rPr lang="sr-Latn-RS" smtClean="0"/>
              <a:t>20.2.2024.</a:t>
            </a:fld>
            <a:endParaRPr lang="en-US"/>
          </a:p>
        </p:txBody>
      </p:sp>
      <p:sp>
        <p:nvSpPr>
          <p:cNvPr id="8" name="Title 1">
            <a:extLst>
              <a:ext uri="{FF2B5EF4-FFF2-40B4-BE49-F238E27FC236}">
                <a16:creationId xmlns:a16="http://schemas.microsoft.com/office/drawing/2014/main" id="{5FB012CA-B6A4-1793-0539-6AD34C22398F}"/>
              </a:ext>
            </a:extLst>
          </p:cNvPr>
          <p:cNvSpPr>
            <a:spLocks noGrp="1"/>
          </p:cNvSpPr>
          <p:nvPr>
            <p:ph type="title"/>
          </p:nvPr>
        </p:nvSpPr>
        <p:spPr>
          <a:xfrm>
            <a:off x="425450" y="407988"/>
            <a:ext cx="8261350" cy="1039812"/>
          </a:xfrm>
        </p:spPr>
        <p:txBody>
          <a:bodyPr/>
          <a:lstStyle/>
          <a:p>
            <a:r>
              <a:rPr lang="en-US" dirty="0"/>
              <a:t>Wilson's disease</a:t>
            </a:r>
          </a:p>
        </p:txBody>
      </p:sp>
    </p:spTree>
    <p:extLst>
      <p:ext uri="{BB962C8B-B14F-4D97-AF65-F5344CB8AC3E}">
        <p14:creationId xmlns:p14="http://schemas.microsoft.com/office/powerpoint/2010/main" val="191661651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AC\Desktop\f96b2dc78bcd93fd7aae1f38e7c641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85800"/>
            <a:ext cx="7086600" cy="52578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74</a:t>
            </a:fld>
            <a:endParaRPr lang="en-US"/>
          </a:p>
        </p:txBody>
      </p:sp>
      <p:sp>
        <p:nvSpPr>
          <p:cNvPr id="4" name="Date Placeholder 3"/>
          <p:cNvSpPr>
            <a:spLocks noGrp="1"/>
          </p:cNvSpPr>
          <p:nvPr>
            <p:ph type="dt" sz="half" idx="10"/>
          </p:nvPr>
        </p:nvSpPr>
        <p:spPr/>
        <p:txBody>
          <a:bodyPr/>
          <a:lstStyle/>
          <a:p>
            <a:fld id="{00D18BC0-1406-4A54-A0D7-1CA66A640542}" type="datetime1">
              <a:rPr lang="sr-Latn-RS" smtClean="0"/>
              <a:t>20.2.2024.</a:t>
            </a:fld>
            <a:endParaRPr lang="en-US"/>
          </a:p>
        </p:txBody>
      </p:sp>
    </p:spTree>
    <p:extLst>
      <p:ext uri="{BB962C8B-B14F-4D97-AF65-F5344CB8AC3E}">
        <p14:creationId xmlns:p14="http://schemas.microsoft.com/office/powerpoint/2010/main" val="146013479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AC\Desktop\Classical-brain-MRI-findings-in-Wilsons-disease-patients-Bilateral-high-signa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81000"/>
            <a:ext cx="8305800" cy="544707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05580" y="5887065"/>
            <a:ext cx="8281219" cy="646331"/>
          </a:xfrm>
          <a:prstGeom prst="rect">
            <a:avLst/>
          </a:prstGeom>
        </p:spPr>
        <p:txBody>
          <a:bodyPr wrap="square">
            <a:spAutoFit/>
          </a:bodyPr>
          <a:lstStyle/>
          <a:p>
            <a:pPr algn="just"/>
            <a:r>
              <a:rPr lang="en-US" dirty="0"/>
              <a:t>MR of the endocranium - atrophy of the cortex, cerebellum, brainstem, enlarged lateral ventricles, hypodense zones in the basal ganglia</a:t>
            </a:r>
            <a:endParaRPr lang="sr-Latn-R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75</a:t>
            </a:fld>
            <a:endParaRPr lang="en-US"/>
          </a:p>
        </p:txBody>
      </p:sp>
    </p:spTree>
    <p:extLst>
      <p:ext uri="{BB962C8B-B14F-4D97-AF65-F5344CB8AC3E}">
        <p14:creationId xmlns:p14="http://schemas.microsoft.com/office/powerpoint/2010/main" val="425922594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49653"/>
            <a:ext cx="8229600" cy="4983163"/>
          </a:xfrm>
        </p:spPr>
        <p:txBody>
          <a:bodyPr>
            <a:normAutofit/>
          </a:bodyPr>
          <a:lstStyle/>
          <a:p>
            <a:pPr marL="0" indent="0" algn="ctr">
              <a:buNone/>
            </a:pPr>
            <a:r>
              <a:rPr lang="sr-Latn-RS" sz="2000" dirty="0"/>
              <a:t>Terhapy</a:t>
            </a:r>
            <a:endParaRPr lang="sr-Cyrl-RS" sz="2000" dirty="0"/>
          </a:p>
          <a:p>
            <a:pPr marL="0" indent="0" algn="ctr">
              <a:buNone/>
            </a:pPr>
            <a:endParaRPr lang="sr-Latn-RS" sz="2000" dirty="0"/>
          </a:p>
          <a:p>
            <a:pPr marL="0" indent="0" algn="just">
              <a:buNone/>
            </a:pPr>
            <a:r>
              <a:rPr lang="en-US" sz="2000" dirty="0"/>
              <a:t>Diet low in copper (avoiding shellfish, liver, walnuts, chocolate, mushrooms)</a:t>
            </a:r>
          </a:p>
          <a:p>
            <a:pPr marL="0" indent="0" algn="just">
              <a:buNone/>
            </a:pPr>
            <a:r>
              <a:rPr lang="en-US" sz="2000" dirty="0"/>
              <a:t>Inhibition of intestinal absorption of copper - zinc salt 3x50 mg</a:t>
            </a:r>
          </a:p>
          <a:p>
            <a:pPr marL="0" indent="0" algn="just">
              <a:buNone/>
            </a:pPr>
            <a:r>
              <a:rPr lang="en-US" sz="2000" dirty="0"/>
              <a:t>Copper chelators – D-penicillamine 750-1000 mg</a:t>
            </a:r>
          </a:p>
          <a:p>
            <a:pPr marL="0" indent="0" algn="just">
              <a:buNone/>
            </a:pPr>
            <a:r>
              <a:rPr lang="en-US" sz="2000" dirty="0"/>
              <a:t>                                   </a:t>
            </a:r>
            <a:r>
              <a:rPr lang="en-US" sz="2000" dirty="0" err="1"/>
              <a:t>Trienten</a:t>
            </a:r>
            <a:r>
              <a:rPr lang="en-US" sz="2000" dirty="0"/>
              <a:t> 750-1500 mg</a:t>
            </a:r>
          </a:p>
          <a:p>
            <a:pPr marL="0" indent="0" algn="just">
              <a:buNone/>
            </a:pPr>
            <a:endParaRPr lang="en-US" sz="2000" dirty="0"/>
          </a:p>
          <a:p>
            <a:pPr marL="0" indent="0" algn="ctr">
              <a:buNone/>
            </a:pPr>
            <a:r>
              <a:rPr lang="en-US" sz="2000" dirty="0"/>
              <a:t>Therapy of the neurological form of the disease</a:t>
            </a:r>
          </a:p>
          <a:p>
            <a:pPr marL="0" indent="0" algn="just">
              <a:buNone/>
            </a:pPr>
            <a:endParaRPr lang="en-US" sz="2000" dirty="0"/>
          </a:p>
          <a:p>
            <a:pPr marL="0" indent="0" algn="just">
              <a:buNone/>
            </a:pPr>
            <a:r>
              <a:rPr lang="en-US" sz="2000" dirty="0"/>
              <a:t>Initial therapy D-penicillamine</a:t>
            </a:r>
          </a:p>
          <a:p>
            <a:pPr marL="0" indent="0" algn="just">
              <a:buNone/>
            </a:pPr>
            <a:r>
              <a:rPr lang="en-US" sz="2000" dirty="0"/>
              <a:t>Maintenance therapy D-penicillamine, zinc salts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76</a:t>
            </a:fld>
            <a:endParaRPr lang="en-US"/>
          </a:p>
        </p:txBody>
      </p:sp>
      <p:sp>
        <p:nvSpPr>
          <p:cNvPr id="6" name="Date Placeholder 5"/>
          <p:cNvSpPr>
            <a:spLocks noGrp="1"/>
          </p:cNvSpPr>
          <p:nvPr>
            <p:ph type="dt" sz="half" idx="10"/>
          </p:nvPr>
        </p:nvSpPr>
        <p:spPr/>
        <p:txBody>
          <a:bodyPr/>
          <a:lstStyle/>
          <a:p>
            <a:fld id="{DAFA0D7D-74BF-4D06-8E91-8B2E6E1243F3}" type="datetime1">
              <a:rPr lang="sr-Latn-RS" smtClean="0"/>
              <a:t>20.2.2024.</a:t>
            </a:fld>
            <a:endParaRPr lang="en-US"/>
          </a:p>
        </p:txBody>
      </p:sp>
      <p:sp>
        <p:nvSpPr>
          <p:cNvPr id="8" name="Title 1">
            <a:extLst>
              <a:ext uri="{FF2B5EF4-FFF2-40B4-BE49-F238E27FC236}">
                <a16:creationId xmlns:a16="http://schemas.microsoft.com/office/drawing/2014/main" id="{D3DD616F-0DE3-BDFA-5452-ED812E79DFCE}"/>
              </a:ext>
            </a:extLst>
          </p:cNvPr>
          <p:cNvSpPr>
            <a:spLocks noGrp="1"/>
          </p:cNvSpPr>
          <p:nvPr>
            <p:ph type="title"/>
          </p:nvPr>
        </p:nvSpPr>
        <p:spPr>
          <a:xfrm>
            <a:off x="425450" y="407988"/>
            <a:ext cx="8261350" cy="1039812"/>
          </a:xfrm>
        </p:spPr>
        <p:txBody>
          <a:bodyPr/>
          <a:lstStyle/>
          <a:p>
            <a:r>
              <a:rPr lang="en-US" dirty="0"/>
              <a:t>Wilson's disease</a:t>
            </a:r>
          </a:p>
        </p:txBody>
      </p:sp>
    </p:spTree>
    <p:extLst>
      <p:ext uri="{BB962C8B-B14F-4D97-AF65-F5344CB8AC3E}">
        <p14:creationId xmlns:p14="http://schemas.microsoft.com/office/powerpoint/2010/main" val="194750580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MYOCLONUS</a:t>
            </a:r>
          </a:p>
        </p:txBody>
      </p:sp>
      <p:sp>
        <p:nvSpPr>
          <p:cNvPr id="3" name="Content Placeholder 2"/>
          <p:cNvSpPr>
            <a:spLocks noGrp="1"/>
          </p:cNvSpPr>
          <p:nvPr>
            <p:ph idx="1"/>
          </p:nvPr>
        </p:nvSpPr>
        <p:spPr>
          <a:xfrm>
            <a:off x="457200" y="1600200"/>
            <a:ext cx="8229600" cy="5105400"/>
          </a:xfrm>
        </p:spPr>
        <p:txBody>
          <a:bodyPr>
            <a:normAutofit/>
          </a:bodyPr>
          <a:lstStyle/>
          <a:p>
            <a:pPr marL="0" indent="0" algn="just">
              <a:buNone/>
            </a:pPr>
            <a:r>
              <a:rPr lang="en-US" sz="2800" dirty="0"/>
              <a:t>Involuntary, extremely fast, short-lived jerk-like movements of body parts, which are caused by involuntary muscle contraction and are accompanied by electromyographic discharges of action potentials lasting 10-50 </a:t>
            </a:r>
            <a:r>
              <a:rPr lang="en-US" sz="2800" dirty="0" err="1"/>
              <a:t>ms</a:t>
            </a:r>
            <a:r>
              <a:rPr lang="en-US" sz="2800" dirty="0"/>
              <a:t> (positive) or by a brief involuntary interruption of an existing muscle contraction (negative)</a:t>
            </a:r>
          </a:p>
          <a:p>
            <a:pPr marL="0" indent="0" algn="just">
              <a:buNone/>
            </a:pPr>
            <a:r>
              <a:rPr lang="en-US" sz="2800" dirty="0"/>
              <a:t>The fastest movement that can be performed by a certain part of the body</a:t>
            </a:r>
            <a:endParaRPr lang="sr-Cyrl-RS" sz="2800" dirty="0"/>
          </a:p>
          <a:p>
            <a:pPr marL="0" indent="0" algn="just">
              <a:buNone/>
            </a:pPr>
            <a:endParaRPr lang="en-US" sz="2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77</a:t>
            </a:fld>
            <a:endParaRPr lang="en-US"/>
          </a:p>
        </p:txBody>
      </p:sp>
      <p:sp>
        <p:nvSpPr>
          <p:cNvPr id="6" name="Date Placeholder 5"/>
          <p:cNvSpPr>
            <a:spLocks noGrp="1"/>
          </p:cNvSpPr>
          <p:nvPr>
            <p:ph type="dt" sz="half" idx="10"/>
          </p:nvPr>
        </p:nvSpPr>
        <p:spPr/>
        <p:txBody>
          <a:bodyPr/>
          <a:lstStyle/>
          <a:p>
            <a:fld id="{D1FF577E-4000-47BE-961C-DDF56A2225AC}" type="datetime1">
              <a:rPr lang="sr-Latn-RS" smtClean="0"/>
              <a:t>20.2.2024.</a:t>
            </a:fld>
            <a:endParaRPr lang="en-US"/>
          </a:p>
        </p:txBody>
      </p:sp>
    </p:spTree>
    <p:extLst>
      <p:ext uri="{BB962C8B-B14F-4D97-AF65-F5344CB8AC3E}">
        <p14:creationId xmlns:p14="http://schemas.microsoft.com/office/powerpoint/2010/main" val="329983300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therapy</a:t>
            </a:r>
          </a:p>
        </p:txBody>
      </p:sp>
      <p:sp>
        <p:nvSpPr>
          <p:cNvPr id="3" name="Content Placeholder 2"/>
          <p:cNvSpPr>
            <a:spLocks noGrp="1"/>
          </p:cNvSpPr>
          <p:nvPr>
            <p:ph idx="1"/>
          </p:nvPr>
        </p:nvSpPr>
        <p:spPr>
          <a:xfrm>
            <a:off x="457200" y="1600200"/>
            <a:ext cx="8229600" cy="4953000"/>
          </a:xfrm>
        </p:spPr>
        <p:txBody>
          <a:bodyPr>
            <a:normAutofit fontScale="92500" lnSpcReduction="20000"/>
          </a:bodyPr>
          <a:lstStyle/>
          <a:p>
            <a:pPr marL="0" indent="0" algn="ctr">
              <a:buNone/>
            </a:pPr>
            <a:r>
              <a:rPr lang="en-US" sz="2800" dirty="0"/>
              <a:t>Cortical</a:t>
            </a:r>
          </a:p>
          <a:p>
            <a:pPr marL="0" indent="0" algn="just">
              <a:buNone/>
            </a:pPr>
            <a:r>
              <a:rPr lang="en-US" sz="2800" dirty="0"/>
              <a:t>levetiracetam, clonazepam, valproates, </a:t>
            </a:r>
            <a:r>
              <a:rPr lang="en-US" sz="2800" dirty="0" err="1"/>
              <a:t>perampanel</a:t>
            </a:r>
            <a:r>
              <a:rPr lang="en-US" sz="2800" dirty="0"/>
              <a:t>, DBS</a:t>
            </a:r>
          </a:p>
          <a:p>
            <a:pPr marL="0" indent="0" algn="ctr">
              <a:buNone/>
            </a:pPr>
            <a:r>
              <a:rPr lang="en-US" sz="2800" dirty="0"/>
              <a:t>Cortical-subcortical</a:t>
            </a:r>
          </a:p>
          <a:p>
            <a:pPr marL="0" indent="0" algn="just">
              <a:buNone/>
            </a:pPr>
            <a:r>
              <a:rPr lang="en-US" sz="2800" dirty="0"/>
              <a:t>valproate, lamotrigine/levetiracetam, brivaracetam</a:t>
            </a:r>
          </a:p>
          <a:p>
            <a:pPr marL="0" indent="0" algn="ctr">
              <a:buNone/>
            </a:pPr>
            <a:r>
              <a:rPr lang="en-US" sz="2800" dirty="0"/>
              <a:t>Subcortical-non-segmental</a:t>
            </a:r>
          </a:p>
          <a:p>
            <a:pPr marL="0" indent="0" algn="just">
              <a:buNone/>
            </a:pPr>
            <a:r>
              <a:rPr lang="en-US" sz="2800" dirty="0"/>
              <a:t>clonazepam, zonisamide, DBS</a:t>
            </a:r>
          </a:p>
          <a:p>
            <a:pPr marL="0" indent="0" algn="ctr">
              <a:buNone/>
            </a:pPr>
            <a:r>
              <a:rPr lang="en-US" sz="2800" dirty="0"/>
              <a:t>Segmental</a:t>
            </a:r>
          </a:p>
          <a:p>
            <a:pPr marL="0" indent="0" algn="just">
              <a:buNone/>
            </a:pPr>
            <a:r>
              <a:rPr lang="en-US" sz="2800" dirty="0"/>
              <a:t>clonazepam, </a:t>
            </a:r>
            <a:r>
              <a:rPr lang="en-US" sz="2800" dirty="0" err="1"/>
              <a:t>botox</a:t>
            </a:r>
            <a:endParaRPr lang="en-US" sz="2800" dirty="0"/>
          </a:p>
          <a:p>
            <a:pPr marL="0" indent="0" algn="ctr">
              <a:buNone/>
            </a:pPr>
            <a:r>
              <a:rPr lang="en-US" sz="2800" dirty="0"/>
              <a:t>Peripheral</a:t>
            </a:r>
          </a:p>
          <a:p>
            <a:pPr marL="0" indent="0" algn="just">
              <a:buNone/>
            </a:pPr>
            <a:r>
              <a:rPr lang="en-US" sz="2800" dirty="0" err="1"/>
              <a:t>botox</a:t>
            </a:r>
            <a:r>
              <a:rPr lang="en-US" sz="2800" dirty="0"/>
              <a:t>, carbamazepine</a:t>
            </a:r>
            <a:endParaRPr lang="sr-Cyrl-RS" sz="2800" dirty="0"/>
          </a:p>
          <a:p>
            <a:pPr marL="0" indent="0">
              <a:buNone/>
            </a:pPr>
            <a:endParaRPr lang="en-US" sz="2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78</a:t>
            </a:fld>
            <a:endParaRPr lang="en-US"/>
          </a:p>
        </p:txBody>
      </p:sp>
      <p:sp>
        <p:nvSpPr>
          <p:cNvPr id="6" name="Date Placeholder 5"/>
          <p:cNvSpPr>
            <a:spLocks noGrp="1"/>
          </p:cNvSpPr>
          <p:nvPr>
            <p:ph type="dt" sz="half" idx="10"/>
          </p:nvPr>
        </p:nvSpPr>
        <p:spPr/>
        <p:txBody>
          <a:bodyPr/>
          <a:lstStyle/>
          <a:p>
            <a:fld id="{0076B4D7-66B4-4A2D-A950-DC068B4B247C}" type="datetime1">
              <a:rPr lang="sr-Latn-RS" smtClean="0"/>
              <a:t>20.2.2024.</a:t>
            </a:fld>
            <a:endParaRPr lang="en-US"/>
          </a:p>
        </p:txBody>
      </p:sp>
    </p:spTree>
    <p:extLst>
      <p:ext uri="{BB962C8B-B14F-4D97-AF65-F5344CB8AC3E}">
        <p14:creationId xmlns:p14="http://schemas.microsoft.com/office/powerpoint/2010/main" val="9151588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TICKS</a:t>
            </a:r>
          </a:p>
        </p:txBody>
      </p:sp>
      <p:sp>
        <p:nvSpPr>
          <p:cNvPr id="3" name="Content Placeholder 2"/>
          <p:cNvSpPr>
            <a:spLocks noGrp="1"/>
          </p:cNvSpPr>
          <p:nvPr>
            <p:ph idx="1"/>
          </p:nvPr>
        </p:nvSpPr>
        <p:spPr/>
        <p:txBody>
          <a:bodyPr/>
          <a:lstStyle/>
          <a:p>
            <a:pPr marL="0" indent="0">
              <a:buNone/>
            </a:pPr>
            <a:r>
              <a:rPr lang="en-US" dirty="0"/>
              <a:t>Intermittent, repetitive, stereotyped movements and sounds that may be periodic or repeat almost continuously</a:t>
            </a:r>
          </a:p>
          <a:p>
            <a:pPr marL="0" indent="0">
              <a:buNone/>
            </a:pPr>
            <a:endParaRPr lang="en-US" dirty="0"/>
          </a:p>
          <a:p>
            <a:pPr marL="0" indent="0">
              <a:buNone/>
            </a:pPr>
            <a:r>
              <a:rPr lang="en-US" dirty="0"/>
              <a:t>Basic division:</a:t>
            </a:r>
          </a:p>
          <a:p>
            <a:pPr marL="0" indent="0">
              <a:buNone/>
            </a:pPr>
            <a:endParaRPr lang="en-US" dirty="0"/>
          </a:p>
          <a:p>
            <a:pPr marL="0" indent="0">
              <a:buNone/>
            </a:pPr>
            <a:r>
              <a:rPr lang="en-US" dirty="0"/>
              <a:t>Motor (simple and complex)</a:t>
            </a:r>
          </a:p>
          <a:p>
            <a:pPr marL="0" indent="0">
              <a:buNone/>
            </a:pPr>
            <a:r>
              <a:rPr lang="en-US" dirty="0"/>
              <a:t>Vocal (simple and compound)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79</a:t>
            </a:fld>
            <a:endParaRPr lang="en-US"/>
          </a:p>
        </p:txBody>
      </p:sp>
      <p:sp>
        <p:nvSpPr>
          <p:cNvPr id="6" name="Date Placeholder 5"/>
          <p:cNvSpPr>
            <a:spLocks noGrp="1"/>
          </p:cNvSpPr>
          <p:nvPr>
            <p:ph type="dt" sz="half" idx="10"/>
          </p:nvPr>
        </p:nvSpPr>
        <p:spPr/>
        <p:txBody>
          <a:bodyPr/>
          <a:lstStyle/>
          <a:p>
            <a:fld id="{CBEE6DDB-E203-4185-95B7-A84465413679}" type="datetime1">
              <a:rPr lang="sr-Latn-RS" smtClean="0"/>
              <a:t>20.2.2024.</a:t>
            </a:fld>
            <a:endParaRPr lang="en-US"/>
          </a:p>
        </p:txBody>
      </p:sp>
    </p:spTree>
    <p:extLst>
      <p:ext uri="{BB962C8B-B14F-4D97-AF65-F5344CB8AC3E}">
        <p14:creationId xmlns:p14="http://schemas.microsoft.com/office/powerpoint/2010/main" val="635313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19200"/>
            <a:ext cx="8610600" cy="5486400"/>
          </a:xfrm>
        </p:spPr>
        <p:txBody>
          <a:bodyPr>
            <a:normAutofit/>
          </a:bodyPr>
          <a:lstStyle/>
          <a:p>
            <a:pPr marL="0" indent="0" algn="ctr">
              <a:buNone/>
            </a:pPr>
            <a:endParaRPr lang="sr-Latn-RS" sz="2400" dirty="0"/>
          </a:p>
          <a:p>
            <a:pPr marL="0" indent="0" algn="ctr">
              <a:buNone/>
            </a:pPr>
            <a:r>
              <a:rPr lang="en-US" sz="2400" dirty="0"/>
              <a:t>Anatomy and function of the basal ganglia</a:t>
            </a:r>
          </a:p>
          <a:p>
            <a:pPr marL="0" indent="0" algn="just">
              <a:buNone/>
            </a:pPr>
            <a:r>
              <a:rPr lang="en-US" sz="2400" dirty="0"/>
              <a:t>Dopamine has opposite effects on the direct (activates the "GO" pathway) and the indirect pathway (inhibits the "STOP" pathway) achieved by binding to different dopaminergic receptors</a:t>
            </a:r>
          </a:p>
          <a:p>
            <a:pPr marL="0" indent="0" algn="just">
              <a:buNone/>
            </a:pPr>
            <a:r>
              <a:rPr lang="en-US" sz="2400" dirty="0"/>
              <a:t>The direct pathway contains D1 receptors - activates the "GO" pathway</a:t>
            </a:r>
          </a:p>
          <a:p>
            <a:pPr marL="0" indent="0" algn="just">
              <a:buNone/>
            </a:pPr>
            <a:r>
              <a:rPr lang="en-US" sz="2400" dirty="0"/>
              <a:t>The indirect pathway contains D2 receptors - it inhibits the "STOP" pathway</a:t>
            </a:r>
          </a:p>
          <a:p>
            <a:pPr marL="0" indent="0" algn="just">
              <a:buNone/>
            </a:pPr>
            <a:endParaRPr lang="en-US" sz="2400" dirty="0"/>
          </a:p>
          <a:p>
            <a:pPr marL="0" indent="0" algn="just">
              <a:buNone/>
            </a:pPr>
            <a:r>
              <a:rPr lang="en-US" sz="2400" dirty="0"/>
              <a:t>The sum of the effects is that dopamine promotes movement</a:t>
            </a:r>
            <a:endParaRPr lang="sr-Cyrl-R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6" name="Date Placeholder 5"/>
          <p:cNvSpPr>
            <a:spLocks noGrp="1"/>
          </p:cNvSpPr>
          <p:nvPr>
            <p:ph type="dt" sz="half" idx="10"/>
          </p:nvPr>
        </p:nvSpPr>
        <p:spPr/>
        <p:txBody>
          <a:bodyPr/>
          <a:lstStyle/>
          <a:p>
            <a:fld id="{A2AC5892-6943-4685-9A69-BB60C521C5D9}" type="datetime1">
              <a:rPr lang="sr-Latn-RS" smtClean="0"/>
              <a:t>20.2.2024.</a:t>
            </a:fld>
            <a:endParaRPr lang="en-US"/>
          </a:p>
        </p:txBody>
      </p:sp>
      <p:sp>
        <p:nvSpPr>
          <p:cNvPr id="8" name="Title 6">
            <a:extLst>
              <a:ext uri="{FF2B5EF4-FFF2-40B4-BE49-F238E27FC236}">
                <a16:creationId xmlns:a16="http://schemas.microsoft.com/office/drawing/2014/main" id="{B43876A3-552E-2957-1360-6AD9AEB55559}"/>
              </a:ext>
            </a:extLst>
          </p:cNvPr>
          <p:cNvSpPr>
            <a:spLocks noGrp="1"/>
          </p:cNvSpPr>
          <p:nvPr>
            <p:ph type="title"/>
          </p:nvPr>
        </p:nvSpPr>
        <p:spPr>
          <a:xfrm>
            <a:off x="425450" y="407988"/>
            <a:ext cx="8261350" cy="1039812"/>
          </a:xfrm>
        </p:spPr>
        <p:txBody>
          <a:bodyPr/>
          <a:lstStyle/>
          <a:p>
            <a:r>
              <a:rPr lang="sr-Latn-RS" dirty="0"/>
              <a:t>Movement disorders</a:t>
            </a:r>
            <a:endParaRPr lang="en-US" dirty="0"/>
          </a:p>
        </p:txBody>
      </p:sp>
    </p:spTree>
    <p:extLst>
      <p:ext uri="{BB962C8B-B14F-4D97-AF65-F5344CB8AC3E}">
        <p14:creationId xmlns:p14="http://schemas.microsoft.com/office/powerpoint/2010/main" val="298165675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Features of tics</a:t>
            </a:r>
          </a:p>
        </p:txBody>
      </p:sp>
      <p:sp>
        <p:nvSpPr>
          <p:cNvPr id="3" name="Content Placeholder 2"/>
          <p:cNvSpPr>
            <a:spLocks noGrp="1"/>
          </p:cNvSpPr>
          <p:nvPr>
            <p:ph idx="1"/>
          </p:nvPr>
        </p:nvSpPr>
        <p:spPr/>
        <p:txBody>
          <a:bodyPr>
            <a:normAutofit lnSpcReduction="10000"/>
          </a:bodyPr>
          <a:lstStyle/>
          <a:p>
            <a:pPr marL="0" indent="0">
              <a:buNone/>
            </a:pPr>
            <a:endParaRPr lang="sr-Cyrl-RS" dirty="0"/>
          </a:p>
          <a:p>
            <a:pPr marL="0" indent="0">
              <a:buNone/>
            </a:pPr>
            <a:r>
              <a:rPr lang="en-US" dirty="0"/>
              <a:t>They are preceded by a feeling of inner tension and an overwhelming need to make the tic come true, which has its own upward line and finally culminates in an involuntary movement, followed by a transient relief.</a:t>
            </a:r>
          </a:p>
          <a:p>
            <a:pPr marL="0" indent="0">
              <a:buNone/>
            </a:pPr>
            <a:endParaRPr lang="en-US" dirty="0"/>
          </a:p>
          <a:p>
            <a:pPr marL="0" indent="0">
              <a:buNone/>
            </a:pPr>
            <a:r>
              <a:rPr lang="en-US" dirty="0"/>
              <a:t>The patient's ability to suppress them willingly, at least temporarily, which leads to a transient increase in tics</a:t>
            </a:r>
          </a:p>
          <a:p>
            <a:pPr marL="0" indent="0">
              <a:buNone/>
            </a:pPr>
            <a:endParaRPr lang="en-US" dirty="0"/>
          </a:p>
          <a:p>
            <a:pPr marL="0" indent="0">
              <a:buNone/>
            </a:pPr>
            <a:r>
              <a:rPr lang="en-US" dirty="0"/>
              <a:t>They persist during all stages of sleep</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80</a:t>
            </a:fld>
            <a:endParaRPr lang="en-US"/>
          </a:p>
        </p:txBody>
      </p:sp>
      <p:sp>
        <p:nvSpPr>
          <p:cNvPr id="6" name="Date Placeholder 5"/>
          <p:cNvSpPr>
            <a:spLocks noGrp="1"/>
          </p:cNvSpPr>
          <p:nvPr>
            <p:ph type="dt" sz="half" idx="10"/>
          </p:nvPr>
        </p:nvSpPr>
        <p:spPr/>
        <p:txBody>
          <a:bodyPr/>
          <a:lstStyle/>
          <a:p>
            <a:fld id="{4342CFB7-B1AF-4AC4-B517-85B1D1A523A1}" type="datetime1">
              <a:rPr lang="sr-Latn-RS" smtClean="0"/>
              <a:t>20.2.2024.</a:t>
            </a:fld>
            <a:endParaRPr lang="en-US"/>
          </a:p>
        </p:txBody>
      </p:sp>
    </p:spTree>
    <p:extLst>
      <p:ext uri="{BB962C8B-B14F-4D97-AF65-F5344CB8AC3E}">
        <p14:creationId xmlns:p14="http://schemas.microsoft.com/office/powerpoint/2010/main" val="395496472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Simple motor tics</a:t>
            </a:r>
          </a:p>
        </p:txBody>
      </p:sp>
      <p:sp>
        <p:nvSpPr>
          <p:cNvPr id="3" name="Content Placeholder 2"/>
          <p:cNvSpPr>
            <a:spLocks noGrp="1"/>
          </p:cNvSpPr>
          <p:nvPr>
            <p:ph idx="1"/>
          </p:nvPr>
        </p:nvSpPr>
        <p:spPr/>
        <p:txBody>
          <a:bodyPr/>
          <a:lstStyle/>
          <a:p>
            <a:pPr marL="0" indent="0">
              <a:buNone/>
            </a:pPr>
            <a:r>
              <a:rPr lang="en-US" dirty="0"/>
              <a:t>Simple movements, contraction of muscles or groups of muscles, of one segment of the body</a:t>
            </a:r>
          </a:p>
          <a:p>
            <a:pPr marL="0" indent="0">
              <a:buNone/>
            </a:pPr>
            <a:endParaRPr lang="en-US" dirty="0"/>
          </a:p>
          <a:p>
            <a:pPr marL="0" indent="0">
              <a:buNone/>
            </a:pPr>
            <a:r>
              <a:rPr lang="en-US" dirty="0"/>
              <a:t>Blinking, flaring of the nostrils, grimacing, twitching of the neck, lifting of the shoulders, movement of the arms, legs, fingers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81</a:t>
            </a:fld>
            <a:endParaRPr lang="en-US"/>
          </a:p>
        </p:txBody>
      </p:sp>
      <p:sp>
        <p:nvSpPr>
          <p:cNvPr id="6" name="Date Placeholder 5"/>
          <p:cNvSpPr>
            <a:spLocks noGrp="1"/>
          </p:cNvSpPr>
          <p:nvPr>
            <p:ph type="dt" sz="half" idx="10"/>
          </p:nvPr>
        </p:nvSpPr>
        <p:spPr/>
        <p:txBody>
          <a:bodyPr/>
          <a:lstStyle/>
          <a:p>
            <a:fld id="{927B1BCA-5891-4FBF-AC71-465E650A82E2}" type="datetime1">
              <a:rPr lang="sr-Latn-RS" smtClean="0"/>
              <a:t>20.2.2024.</a:t>
            </a:fld>
            <a:endParaRPr lang="en-US"/>
          </a:p>
        </p:txBody>
      </p:sp>
    </p:spTree>
    <p:extLst>
      <p:ext uri="{BB962C8B-B14F-4D97-AF65-F5344CB8AC3E}">
        <p14:creationId xmlns:p14="http://schemas.microsoft.com/office/powerpoint/2010/main" val="395496472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Complex motor tics</a:t>
            </a:r>
          </a:p>
        </p:txBody>
      </p:sp>
      <p:sp>
        <p:nvSpPr>
          <p:cNvPr id="3" name="Content Placeholder 2"/>
          <p:cNvSpPr>
            <a:spLocks noGrp="1"/>
          </p:cNvSpPr>
          <p:nvPr>
            <p:ph idx="1"/>
          </p:nvPr>
        </p:nvSpPr>
        <p:spPr>
          <a:xfrm>
            <a:off x="457200" y="1752600"/>
            <a:ext cx="8229600" cy="4648200"/>
          </a:xfrm>
        </p:spPr>
        <p:txBody>
          <a:bodyPr>
            <a:normAutofit/>
          </a:bodyPr>
          <a:lstStyle/>
          <a:p>
            <a:pPr marL="0" indent="0" algn="just">
              <a:buNone/>
            </a:pPr>
            <a:r>
              <a:rPr lang="en-US" dirty="0"/>
              <a:t>Complex, coordinated movements resembling voluntary movements, stereotypically repeated out of context, in inappropriate situations</a:t>
            </a:r>
          </a:p>
          <a:p>
            <a:pPr marL="0" indent="0" algn="just">
              <a:buNone/>
            </a:pPr>
            <a:endParaRPr lang="en-US" dirty="0"/>
          </a:p>
          <a:p>
            <a:pPr marL="0" indent="0" algn="just">
              <a:buNone/>
            </a:pPr>
            <a:r>
              <a:rPr lang="en-US" dirty="0"/>
              <a:t>Movements of touching objects, kicking, kissing, smelling, shaking the head, bending the trunk, jumping</a:t>
            </a:r>
          </a:p>
          <a:p>
            <a:pPr marL="0" indent="0" algn="just">
              <a:buNone/>
            </a:pPr>
            <a:endParaRPr lang="en-US" dirty="0"/>
          </a:p>
          <a:p>
            <a:pPr marL="0" indent="0" algn="just">
              <a:buNone/>
            </a:pPr>
            <a:r>
              <a:rPr lang="en-US" dirty="0"/>
              <a:t>Echopraxia – repetition of other people's movements</a:t>
            </a:r>
          </a:p>
          <a:p>
            <a:pPr marL="0" indent="0" algn="just">
              <a:buNone/>
            </a:pPr>
            <a:r>
              <a:rPr lang="en-US" dirty="0" err="1"/>
              <a:t>Copropraxis</a:t>
            </a:r>
            <a:r>
              <a:rPr lang="en-US" dirty="0"/>
              <a:t> - socially unacceptable movements (touching the genitals)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82</a:t>
            </a:fld>
            <a:endParaRPr lang="en-US"/>
          </a:p>
        </p:txBody>
      </p:sp>
      <p:sp>
        <p:nvSpPr>
          <p:cNvPr id="6" name="Date Placeholder 5"/>
          <p:cNvSpPr>
            <a:spLocks noGrp="1"/>
          </p:cNvSpPr>
          <p:nvPr>
            <p:ph type="dt" sz="half" idx="10"/>
          </p:nvPr>
        </p:nvSpPr>
        <p:spPr/>
        <p:txBody>
          <a:bodyPr/>
          <a:lstStyle/>
          <a:p>
            <a:fld id="{11A912BC-5812-4AB4-BA05-13CFA5FE37BA}" type="datetime1">
              <a:rPr lang="sr-Latn-RS" smtClean="0"/>
              <a:t>20.2.2024.</a:t>
            </a:fld>
            <a:endParaRPr lang="en-US"/>
          </a:p>
        </p:txBody>
      </p:sp>
    </p:spTree>
    <p:extLst>
      <p:ext uri="{BB962C8B-B14F-4D97-AF65-F5344CB8AC3E}">
        <p14:creationId xmlns:p14="http://schemas.microsoft.com/office/powerpoint/2010/main" val="395496472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Vocal tics</a:t>
            </a:r>
          </a:p>
        </p:txBody>
      </p:sp>
      <p:sp>
        <p:nvSpPr>
          <p:cNvPr id="3" name="Content Placeholder 2"/>
          <p:cNvSpPr>
            <a:spLocks noGrp="1"/>
          </p:cNvSpPr>
          <p:nvPr>
            <p:ph idx="1"/>
          </p:nvPr>
        </p:nvSpPr>
        <p:spPr/>
        <p:txBody>
          <a:bodyPr>
            <a:normAutofit/>
          </a:bodyPr>
          <a:lstStyle/>
          <a:p>
            <a:pPr marL="0" indent="0" algn="just">
              <a:buNone/>
            </a:pPr>
            <a:r>
              <a:rPr lang="en-US" dirty="0"/>
              <a:t>Simple - inarticulate voices, sounds, coughing, clearing the throat</a:t>
            </a:r>
          </a:p>
          <a:p>
            <a:pPr marL="0" indent="0" algn="just">
              <a:buNone/>
            </a:pPr>
            <a:r>
              <a:rPr lang="en-US" dirty="0"/>
              <a:t>Compound - meaningful words, phrases, modified words</a:t>
            </a:r>
          </a:p>
          <a:p>
            <a:pPr marL="0" indent="0" algn="just">
              <a:buNone/>
            </a:pPr>
            <a:r>
              <a:rPr lang="en-US" dirty="0"/>
              <a:t>Palilalia – repeating one's own words</a:t>
            </a:r>
          </a:p>
          <a:p>
            <a:pPr marL="0" indent="0" algn="just">
              <a:buNone/>
            </a:pPr>
            <a:r>
              <a:rPr lang="en-US" dirty="0" err="1"/>
              <a:t>Echolalila</a:t>
            </a:r>
            <a:r>
              <a:rPr lang="en-US" dirty="0"/>
              <a:t> - repeating someone else's words</a:t>
            </a:r>
          </a:p>
          <a:p>
            <a:pPr marL="0" indent="0" algn="just">
              <a:buNone/>
            </a:pPr>
            <a:r>
              <a:rPr lang="en-US" dirty="0" err="1"/>
              <a:t>Coprolalila</a:t>
            </a:r>
            <a:r>
              <a:rPr lang="en-US" dirty="0"/>
              <a:t> - uttering obscene, obscene words that are socially unacceptable, and the awareness of social unacceptability is preserved</a:t>
            </a:r>
          </a:p>
          <a:p>
            <a:pPr marL="0" indent="0" algn="just">
              <a:buNone/>
            </a:pPr>
            <a:r>
              <a:rPr lang="en-US" dirty="0"/>
              <a:t>Mental coprolalia – vulgarly colored thought content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83</a:t>
            </a:fld>
            <a:endParaRPr lang="en-US"/>
          </a:p>
        </p:txBody>
      </p:sp>
      <p:sp>
        <p:nvSpPr>
          <p:cNvPr id="6" name="Date Placeholder 5"/>
          <p:cNvSpPr>
            <a:spLocks noGrp="1"/>
          </p:cNvSpPr>
          <p:nvPr>
            <p:ph type="dt" sz="half" idx="10"/>
          </p:nvPr>
        </p:nvSpPr>
        <p:spPr/>
        <p:txBody>
          <a:bodyPr/>
          <a:lstStyle/>
          <a:p>
            <a:fld id="{5A68EA89-70CA-4F58-A76D-3C3ABD36B772}" type="datetime1">
              <a:rPr lang="sr-Latn-RS" smtClean="0"/>
              <a:t>20.2.2024.</a:t>
            </a:fld>
            <a:endParaRPr lang="en-US"/>
          </a:p>
        </p:txBody>
      </p:sp>
    </p:spTree>
    <p:extLst>
      <p:ext uri="{BB962C8B-B14F-4D97-AF65-F5344CB8AC3E}">
        <p14:creationId xmlns:p14="http://schemas.microsoft.com/office/powerpoint/2010/main" val="395496472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fr-FR" dirty="0"/>
              <a:t>Gilles de la Tourette syndrome</a:t>
            </a:r>
            <a:endParaRPr lang="en-US" dirty="0"/>
          </a:p>
        </p:txBody>
      </p:sp>
      <p:sp>
        <p:nvSpPr>
          <p:cNvPr id="3" name="Content Placeholder 2"/>
          <p:cNvSpPr>
            <a:spLocks noGrp="1"/>
          </p:cNvSpPr>
          <p:nvPr>
            <p:ph idx="1"/>
          </p:nvPr>
        </p:nvSpPr>
        <p:spPr/>
        <p:txBody>
          <a:bodyPr>
            <a:normAutofit/>
          </a:bodyPr>
          <a:lstStyle/>
          <a:p>
            <a:pPr marL="0" indent="0" algn="ctr">
              <a:buNone/>
            </a:pPr>
            <a:r>
              <a:rPr lang="en-US" dirty="0"/>
              <a:t>Clinical picture (diagnostic criteria)</a:t>
            </a:r>
          </a:p>
          <a:p>
            <a:pPr marL="0" indent="0" algn="just">
              <a:buNone/>
            </a:pPr>
            <a:r>
              <a:rPr lang="en-US" dirty="0"/>
              <a:t>Motor tics (simple and complex)</a:t>
            </a:r>
          </a:p>
          <a:p>
            <a:pPr marL="0" indent="0" algn="just">
              <a:buNone/>
            </a:pPr>
            <a:r>
              <a:rPr lang="en-US" dirty="0"/>
              <a:t>Vocal tics (simple and complex) (occur later)</a:t>
            </a:r>
          </a:p>
          <a:p>
            <a:pPr marL="0" indent="0" algn="just">
              <a:buNone/>
            </a:pPr>
            <a:r>
              <a:rPr lang="en-US" dirty="0"/>
              <a:t>It starts before the age of 24</a:t>
            </a:r>
          </a:p>
          <a:p>
            <a:pPr marL="0" indent="0" algn="just">
              <a:buNone/>
            </a:pPr>
            <a:r>
              <a:rPr lang="en-US" dirty="0"/>
              <a:t>Fluctuation in intensity and frequency of tics</a:t>
            </a:r>
          </a:p>
          <a:p>
            <a:pPr marL="0" indent="0" algn="just">
              <a:buNone/>
            </a:pPr>
            <a:r>
              <a:rPr lang="en-US" dirty="0"/>
              <a:t>Duration of at least one year</a:t>
            </a:r>
          </a:p>
          <a:p>
            <a:pPr marL="0" indent="0" algn="just">
              <a:buNone/>
            </a:pPr>
            <a:r>
              <a:rPr lang="en-US" dirty="0"/>
              <a:t>Psychiatric comorbidities (OCD, ADHD, bipolar disorder, dyslexia, sleep disorder)</a:t>
            </a:r>
          </a:p>
        </p:txBody>
      </p:sp>
      <p:sp>
        <p:nvSpPr>
          <p:cNvPr id="7" name="Slide Number Placeholder 6"/>
          <p:cNvSpPr>
            <a:spLocks noGrp="1"/>
          </p:cNvSpPr>
          <p:nvPr>
            <p:ph type="sldNum" sz="quarter" idx="12"/>
          </p:nvPr>
        </p:nvSpPr>
        <p:spPr/>
        <p:txBody>
          <a:bodyPr/>
          <a:lstStyle/>
          <a:p>
            <a:fld id="{B6F15528-21DE-4FAA-801E-634DDDAF4B2B}" type="slidenum">
              <a:rPr lang="en-US" smtClean="0"/>
              <a:pPr/>
              <a:t>84</a:t>
            </a:fld>
            <a:endParaRPr lang="en-US"/>
          </a:p>
        </p:txBody>
      </p:sp>
      <p:sp>
        <p:nvSpPr>
          <p:cNvPr id="8" name="Date Placeholder 7"/>
          <p:cNvSpPr>
            <a:spLocks noGrp="1"/>
          </p:cNvSpPr>
          <p:nvPr>
            <p:ph type="dt" sz="half" idx="10"/>
          </p:nvPr>
        </p:nvSpPr>
        <p:spPr/>
        <p:txBody>
          <a:bodyPr/>
          <a:lstStyle/>
          <a:p>
            <a:fld id="{B9F333A0-2CFE-4FBF-BA49-BD71905CD80F}" type="datetime1">
              <a:rPr lang="sr-Latn-RS" smtClean="0"/>
              <a:t>20.2.2024.</a:t>
            </a:fld>
            <a:endParaRPr lang="en-US"/>
          </a:p>
        </p:txBody>
      </p:sp>
    </p:spTree>
    <p:extLst>
      <p:ext uri="{BB962C8B-B14F-4D97-AF65-F5344CB8AC3E}">
        <p14:creationId xmlns:p14="http://schemas.microsoft.com/office/powerpoint/2010/main" val="395496472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sr-Latn-RS" dirty="0"/>
              <a:t>Gilles de la Tourette-</a:t>
            </a:r>
            <a:r>
              <a:rPr lang="sr-Cyrl-RS" dirty="0"/>
              <a:t>ов синдром</a:t>
            </a:r>
            <a:endParaRPr lang="en-US" dirty="0"/>
          </a:p>
        </p:txBody>
      </p:sp>
      <p:sp>
        <p:nvSpPr>
          <p:cNvPr id="3" name="Content Placeholder 2"/>
          <p:cNvSpPr>
            <a:spLocks noGrp="1"/>
          </p:cNvSpPr>
          <p:nvPr>
            <p:ph idx="1"/>
          </p:nvPr>
        </p:nvSpPr>
        <p:spPr>
          <a:xfrm>
            <a:off x="457200" y="1676400"/>
            <a:ext cx="8229600" cy="4449763"/>
          </a:xfrm>
        </p:spPr>
        <p:txBody>
          <a:bodyPr>
            <a:normAutofit lnSpcReduction="10000"/>
          </a:bodyPr>
          <a:lstStyle/>
          <a:p>
            <a:pPr marL="0" indent="0" algn="ctr">
              <a:buNone/>
            </a:pPr>
            <a:r>
              <a:rPr lang="en-US" dirty="0"/>
              <a:t>Therapy</a:t>
            </a:r>
          </a:p>
          <a:p>
            <a:pPr marL="0" indent="0" algn="just">
              <a:buNone/>
            </a:pPr>
            <a:r>
              <a:rPr lang="en-US" dirty="0"/>
              <a:t>education</a:t>
            </a:r>
          </a:p>
          <a:p>
            <a:pPr marL="0" indent="0" algn="just">
              <a:buNone/>
            </a:pPr>
            <a:r>
              <a:rPr lang="en-US" dirty="0"/>
              <a:t>behavioral therapy</a:t>
            </a:r>
          </a:p>
          <a:p>
            <a:pPr marL="0" indent="0" algn="just">
              <a:buNone/>
            </a:pPr>
            <a:r>
              <a:rPr lang="en-US" dirty="0"/>
              <a:t>pharmacotherapy:</a:t>
            </a:r>
          </a:p>
          <a:p>
            <a:pPr marL="0" indent="0" algn="just">
              <a:buNone/>
            </a:pPr>
            <a:r>
              <a:rPr lang="en-US" dirty="0"/>
              <a:t>first line drugs</a:t>
            </a:r>
            <a:r>
              <a:rPr lang="sr-Latn-RS" dirty="0"/>
              <a:t>: </a:t>
            </a:r>
            <a:r>
              <a:rPr lang="en-US" dirty="0"/>
              <a:t> </a:t>
            </a:r>
            <a:r>
              <a:rPr lang="el-GR" dirty="0"/>
              <a:t>α2 </a:t>
            </a:r>
            <a:r>
              <a:rPr lang="en-US" dirty="0"/>
              <a:t>agonists – guanfacine</a:t>
            </a:r>
            <a:r>
              <a:rPr lang="sr-Latn-RS" dirty="0"/>
              <a:t>, </a:t>
            </a:r>
            <a:r>
              <a:rPr lang="en-US" dirty="0"/>
              <a:t>Clonidine</a:t>
            </a:r>
            <a:r>
              <a:rPr lang="sr-Latn-RS" dirty="0"/>
              <a:t>, </a:t>
            </a:r>
            <a:r>
              <a:rPr lang="en-US" dirty="0"/>
              <a:t>Topiramate</a:t>
            </a:r>
            <a:r>
              <a:rPr lang="sr-Latn-RS" dirty="0"/>
              <a:t>, </a:t>
            </a:r>
            <a:r>
              <a:rPr lang="en-US" dirty="0"/>
              <a:t>Clonazepam</a:t>
            </a:r>
            <a:r>
              <a:rPr lang="sr-Latn-RS" dirty="0"/>
              <a:t>, B</a:t>
            </a:r>
            <a:r>
              <a:rPr lang="en-US" dirty="0" err="1"/>
              <a:t>aclofen</a:t>
            </a:r>
            <a:endParaRPr lang="sr-Latn-RS" dirty="0"/>
          </a:p>
          <a:p>
            <a:pPr marL="0" indent="0" algn="just">
              <a:buNone/>
            </a:pPr>
            <a:r>
              <a:rPr lang="en-US" dirty="0"/>
              <a:t>Second line drugs</a:t>
            </a:r>
            <a:r>
              <a:rPr lang="sr-Latn-RS" dirty="0"/>
              <a:t>: </a:t>
            </a:r>
            <a:r>
              <a:rPr lang="en-US" dirty="0"/>
              <a:t>Antipsychotics</a:t>
            </a:r>
            <a:r>
              <a:rPr lang="sr-Latn-RS" dirty="0"/>
              <a:t> - </a:t>
            </a:r>
            <a:r>
              <a:rPr lang="en-US" dirty="0"/>
              <a:t>Atypical (aripiprazole, risperidone, olanzapine, ziprasidone, quetiapine)</a:t>
            </a:r>
            <a:r>
              <a:rPr lang="sr-Latn-RS" dirty="0"/>
              <a:t>; </a:t>
            </a:r>
            <a:r>
              <a:rPr lang="en-US" dirty="0"/>
              <a:t>Typical</a:t>
            </a:r>
            <a:r>
              <a:rPr lang="sr-Latn-RS" dirty="0"/>
              <a:t> </a:t>
            </a:r>
            <a:r>
              <a:rPr lang="en-US" dirty="0"/>
              <a:t> (fluphenazine, haloperidol, </a:t>
            </a:r>
            <a:r>
              <a:rPr lang="en-US" dirty="0" err="1"/>
              <a:t>sulpiride</a:t>
            </a:r>
            <a:r>
              <a:rPr lang="en-US" dirty="0"/>
              <a:t>)</a:t>
            </a:r>
            <a:r>
              <a:rPr lang="sr-Latn-RS" dirty="0"/>
              <a:t>; </a:t>
            </a:r>
            <a:r>
              <a:rPr lang="en-US" dirty="0"/>
              <a:t>VMAT-2 inhibitors (tetrabenazine)</a:t>
            </a:r>
            <a:r>
              <a:rPr lang="sr-Latn-RS" dirty="0"/>
              <a:t>; </a:t>
            </a:r>
            <a:r>
              <a:rPr lang="en-US" dirty="0"/>
              <a:t>Others (Botox, Cannabinoids)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85</a:t>
            </a:fld>
            <a:endParaRPr lang="en-US"/>
          </a:p>
        </p:txBody>
      </p:sp>
      <p:sp>
        <p:nvSpPr>
          <p:cNvPr id="6" name="Date Placeholder 5"/>
          <p:cNvSpPr>
            <a:spLocks noGrp="1"/>
          </p:cNvSpPr>
          <p:nvPr>
            <p:ph type="dt" sz="half" idx="10"/>
          </p:nvPr>
        </p:nvSpPr>
        <p:spPr/>
        <p:txBody>
          <a:bodyPr/>
          <a:lstStyle/>
          <a:p>
            <a:fld id="{612651E4-8A0D-4F17-AF81-BEA635E34A3D}" type="datetime1">
              <a:rPr lang="sr-Latn-RS" smtClean="0"/>
              <a:t>20.2.2024.</a:t>
            </a:fld>
            <a:endParaRPr lang="en-US"/>
          </a:p>
        </p:txBody>
      </p:sp>
    </p:spTree>
    <p:extLst>
      <p:ext uri="{BB962C8B-B14F-4D97-AF65-F5344CB8AC3E}">
        <p14:creationId xmlns:p14="http://schemas.microsoft.com/office/powerpoint/2010/main" val="3954964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24000"/>
            <a:ext cx="4040188" cy="457201"/>
          </a:xfrm>
        </p:spPr>
        <p:txBody>
          <a:bodyPr/>
          <a:lstStyle/>
          <a:p>
            <a:r>
              <a:rPr lang="en-US" dirty="0"/>
              <a:t>HYPOKINETIC</a:t>
            </a:r>
          </a:p>
        </p:txBody>
      </p:sp>
      <p:sp>
        <p:nvSpPr>
          <p:cNvPr id="4" name="Content Placeholder 3"/>
          <p:cNvSpPr>
            <a:spLocks noGrp="1"/>
          </p:cNvSpPr>
          <p:nvPr>
            <p:ph sz="half" idx="2"/>
          </p:nvPr>
        </p:nvSpPr>
        <p:spPr>
          <a:xfrm>
            <a:off x="457200" y="1981200"/>
            <a:ext cx="4040188" cy="4724400"/>
          </a:xfrm>
        </p:spPr>
        <p:txBody>
          <a:bodyPr>
            <a:normAutofit lnSpcReduction="10000"/>
          </a:bodyPr>
          <a:lstStyle/>
          <a:p>
            <a:pPr marL="0" indent="0">
              <a:buNone/>
            </a:pPr>
            <a:r>
              <a:rPr lang="en-US" dirty="0">
                <a:solidFill>
                  <a:srgbClr val="FF0000"/>
                </a:solidFill>
              </a:rPr>
              <a:t>Parkinson's disease</a:t>
            </a:r>
          </a:p>
          <a:p>
            <a:pPr marL="0" indent="0">
              <a:buNone/>
            </a:pPr>
            <a:r>
              <a:rPr lang="en-US" dirty="0">
                <a:solidFill>
                  <a:schemeClr val="tx1"/>
                </a:solidFill>
              </a:rPr>
              <a:t>The </a:t>
            </a:r>
            <a:r>
              <a:rPr lang="en-US" dirty="0" err="1">
                <a:solidFill>
                  <a:schemeClr val="tx1"/>
                </a:solidFill>
              </a:rPr>
              <a:t>SNc</a:t>
            </a:r>
            <a:r>
              <a:rPr lang="en-US" dirty="0">
                <a:solidFill>
                  <a:schemeClr val="tx1"/>
                </a:solidFill>
              </a:rPr>
              <a:t>, nigrostriatal dopaminergic projections and ↓ dopaminergic activity of the striatum → ↓ direct ("GO") and</a:t>
            </a:r>
          </a:p>
          <a:p>
            <a:pPr marL="0" indent="0">
              <a:buNone/>
            </a:pPr>
            <a:r>
              <a:rPr lang="en-US" dirty="0">
                <a:solidFill>
                  <a:schemeClr val="tx1"/>
                </a:solidFill>
              </a:rPr>
              <a:t>↑ indirect ("STOP") pathway.</a:t>
            </a:r>
          </a:p>
          <a:p>
            <a:pPr marL="0" indent="0">
              <a:buNone/>
            </a:pPr>
            <a:r>
              <a:rPr lang="en-US" dirty="0">
                <a:solidFill>
                  <a:schemeClr val="tx1"/>
                </a:solidFill>
              </a:rPr>
              <a:t>This leads to ↑ </a:t>
            </a:r>
            <a:r>
              <a:rPr lang="en-US" dirty="0" err="1">
                <a:solidFill>
                  <a:schemeClr val="tx1"/>
                </a:solidFill>
              </a:rPr>
              <a:t>GPi</a:t>
            </a:r>
            <a:r>
              <a:rPr lang="en-US" dirty="0">
                <a:solidFill>
                  <a:schemeClr val="tx1"/>
                </a:solidFill>
              </a:rPr>
              <a:t> → inhibition of the thalamus and inhibition of the cortex ► </a:t>
            </a:r>
            <a:r>
              <a:rPr lang="en-US" dirty="0">
                <a:solidFill>
                  <a:srgbClr val="FF0000"/>
                </a:solidFill>
              </a:rPr>
              <a:t>slowness of movement</a:t>
            </a:r>
          </a:p>
        </p:txBody>
      </p:sp>
      <p:sp>
        <p:nvSpPr>
          <p:cNvPr id="5" name="Text Placeholder 4"/>
          <p:cNvSpPr>
            <a:spLocks noGrp="1"/>
          </p:cNvSpPr>
          <p:nvPr>
            <p:ph type="body" sz="quarter" idx="3"/>
          </p:nvPr>
        </p:nvSpPr>
        <p:spPr>
          <a:xfrm>
            <a:off x="4648200" y="1371600"/>
            <a:ext cx="4041775" cy="639762"/>
          </a:xfrm>
        </p:spPr>
        <p:txBody>
          <a:bodyPr/>
          <a:lstStyle/>
          <a:p>
            <a:r>
              <a:rPr lang="en-US" dirty="0"/>
              <a:t>HYPERKINETIC</a:t>
            </a:r>
          </a:p>
        </p:txBody>
      </p:sp>
      <p:sp>
        <p:nvSpPr>
          <p:cNvPr id="6" name="Content Placeholder 5"/>
          <p:cNvSpPr>
            <a:spLocks noGrp="1"/>
          </p:cNvSpPr>
          <p:nvPr>
            <p:ph sz="quarter" idx="4"/>
          </p:nvPr>
        </p:nvSpPr>
        <p:spPr>
          <a:xfrm>
            <a:off x="4495800" y="2133600"/>
            <a:ext cx="4419600" cy="4297363"/>
          </a:xfrm>
        </p:spPr>
        <p:txBody>
          <a:bodyPr>
            <a:normAutofit lnSpcReduction="10000"/>
          </a:bodyPr>
          <a:lstStyle/>
          <a:p>
            <a:pPr marL="0" indent="0">
              <a:buNone/>
            </a:pPr>
            <a:r>
              <a:rPr lang="en-US" dirty="0" err="1">
                <a:solidFill>
                  <a:srgbClr val="FF0000"/>
                </a:solidFill>
              </a:rPr>
              <a:t>Hemiballism</a:t>
            </a:r>
            <a:r>
              <a:rPr lang="en-US" dirty="0"/>
              <a:t> in STN damage</a:t>
            </a:r>
          </a:p>
          <a:p>
            <a:pPr marL="0" indent="0">
              <a:buNone/>
            </a:pPr>
            <a:r>
              <a:rPr lang="en-US" dirty="0"/>
              <a:t>↓ activity of the indirect (“STOP”) pathway and ↑ activity of the direct (“GO”) pathway.</a:t>
            </a:r>
          </a:p>
          <a:p>
            <a:pPr marL="0" indent="0">
              <a:buNone/>
            </a:pPr>
            <a:r>
              <a:rPr lang="en-US" dirty="0"/>
              <a:t>This leads to ↓ </a:t>
            </a:r>
            <a:r>
              <a:rPr lang="en-US" dirty="0" err="1"/>
              <a:t>GPi</a:t>
            </a:r>
            <a:r>
              <a:rPr lang="en-US" dirty="0"/>
              <a:t> →</a:t>
            </a:r>
            <a:endParaRPr lang="sr-Latn-RS" dirty="0"/>
          </a:p>
          <a:p>
            <a:pPr marL="0" indent="0">
              <a:buNone/>
            </a:pPr>
            <a:r>
              <a:rPr lang="en-US" dirty="0"/>
              <a:t>↑ thalamic and cortical activity ►</a:t>
            </a:r>
            <a:r>
              <a:rPr lang="en-US" dirty="0">
                <a:solidFill>
                  <a:srgbClr val="FF0000"/>
                </a:solidFill>
              </a:rPr>
              <a:t>promotion of movement</a:t>
            </a:r>
          </a:p>
        </p:txBody>
      </p:sp>
      <p:sp>
        <p:nvSpPr>
          <p:cNvPr id="9" name="Slide Number Placeholder 8"/>
          <p:cNvSpPr>
            <a:spLocks noGrp="1"/>
          </p:cNvSpPr>
          <p:nvPr>
            <p:ph type="sldNum" sz="quarter" idx="12"/>
          </p:nvPr>
        </p:nvSpPr>
        <p:spPr/>
        <p:txBody>
          <a:bodyPr/>
          <a:lstStyle/>
          <a:p>
            <a:fld id="{B6F15528-21DE-4FAA-801E-634DDDAF4B2B}" type="slidenum">
              <a:rPr lang="en-US" smtClean="0"/>
              <a:pPr/>
              <a:t>9</a:t>
            </a:fld>
            <a:endParaRPr lang="en-US"/>
          </a:p>
        </p:txBody>
      </p:sp>
      <p:sp>
        <p:nvSpPr>
          <p:cNvPr id="10" name="Date Placeholder 9"/>
          <p:cNvSpPr>
            <a:spLocks noGrp="1"/>
          </p:cNvSpPr>
          <p:nvPr>
            <p:ph type="dt" sz="half" idx="10"/>
          </p:nvPr>
        </p:nvSpPr>
        <p:spPr/>
        <p:txBody>
          <a:bodyPr/>
          <a:lstStyle/>
          <a:p>
            <a:fld id="{12149DB8-C450-4255-9735-4C0281B34C31}" type="datetime1">
              <a:rPr lang="sr-Latn-RS" smtClean="0"/>
              <a:t>20.2.2024.</a:t>
            </a:fld>
            <a:endParaRPr lang="en-US"/>
          </a:p>
        </p:txBody>
      </p:sp>
      <p:sp>
        <p:nvSpPr>
          <p:cNvPr id="11" name="Title 6">
            <a:extLst>
              <a:ext uri="{FF2B5EF4-FFF2-40B4-BE49-F238E27FC236}">
                <a16:creationId xmlns:a16="http://schemas.microsoft.com/office/drawing/2014/main" id="{CCEA02CE-51DA-BBB1-8564-96EE9AAB2EAB}"/>
              </a:ext>
            </a:extLst>
          </p:cNvPr>
          <p:cNvSpPr>
            <a:spLocks noGrp="1"/>
          </p:cNvSpPr>
          <p:nvPr>
            <p:ph type="title"/>
          </p:nvPr>
        </p:nvSpPr>
        <p:spPr>
          <a:xfrm>
            <a:off x="425450" y="407988"/>
            <a:ext cx="8261350" cy="1039812"/>
          </a:xfrm>
        </p:spPr>
        <p:txBody>
          <a:bodyPr/>
          <a:lstStyle/>
          <a:p>
            <a:r>
              <a:rPr lang="sr-Latn-RS" dirty="0"/>
              <a:t>Movement disorders</a:t>
            </a:r>
            <a:endParaRPr lang="en-US" dirty="0"/>
          </a:p>
        </p:txBody>
      </p:sp>
    </p:spTree>
    <p:extLst>
      <p:ext uri="{BB962C8B-B14F-4D97-AF65-F5344CB8AC3E}">
        <p14:creationId xmlns:p14="http://schemas.microsoft.com/office/powerpoint/2010/main" val="25669276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2647</TotalTime>
  <Words>4882</Words>
  <Application>Microsoft Office PowerPoint</Application>
  <PresentationFormat>On-screen Show (4:3)</PresentationFormat>
  <Paragraphs>723</Paragraphs>
  <Slides>85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85</vt:i4>
      </vt:variant>
    </vt:vector>
  </HeadingPairs>
  <TitlesOfParts>
    <vt:vector size="90" baseType="lpstr">
      <vt:lpstr>Arial</vt:lpstr>
      <vt:lpstr>Book Antiqua</vt:lpstr>
      <vt:lpstr>Calibri</vt:lpstr>
      <vt:lpstr>Century Gothic</vt:lpstr>
      <vt:lpstr>Apothecary</vt:lpstr>
      <vt:lpstr>Movement disorders</vt:lpstr>
      <vt:lpstr>Movement disorders</vt:lpstr>
      <vt:lpstr>PowerPoint Presentation</vt:lpstr>
      <vt:lpstr>Movement disorders</vt:lpstr>
      <vt:lpstr>PowerPoint Presentation</vt:lpstr>
      <vt:lpstr>Movement disorders</vt:lpstr>
      <vt:lpstr>PowerPoint Presentation</vt:lpstr>
      <vt:lpstr>Movement disorders</vt:lpstr>
      <vt:lpstr>Movement disorders</vt:lpstr>
      <vt:lpstr>Movement disorders</vt:lpstr>
      <vt:lpstr>PARKINSONISM</vt:lpstr>
      <vt:lpstr>PowerPoint Presentation</vt:lpstr>
      <vt:lpstr>PARKINSON'S DISEASE</vt:lpstr>
      <vt:lpstr>PARKINSON'S DISEASE</vt:lpstr>
      <vt:lpstr>PARKINSON'S DISEASE</vt:lpstr>
      <vt:lpstr>PARKINSON'S DISEASE</vt:lpstr>
      <vt:lpstr>PARKINSON'S DISEASE</vt:lpstr>
      <vt:lpstr>PowerPoint Presentation</vt:lpstr>
      <vt:lpstr>PARKINSON'S DISEASE</vt:lpstr>
      <vt:lpstr>PowerPoint Presentation</vt:lpstr>
      <vt:lpstr>PARKINSON'S DISEASE</vt:lpstr>
      <vt:lpstr>ПАРКИНСОНОВА БОЛЕСТ</vt:lpstr>
      <vt:lpstr>PARKINSON'S DISEASE</vt:lpstr>
      <vt:lpstr>PARKINSON'S DISEASE</vt:lpstr>
      <vt:lpstr>PowerPoint Presentation</vt:lpstr>
      <vt:lpstr>PARKINSON'S DISEASE</vt:lpstr>
      <vt:lpstr>PARKINSON'S DISEASE</vt:lpstr>
      <vt:lpstr>PowerPoint Presentation</vt:lpstr>
      <vt:lpstr>PARKINSON'S DISEASE</vt:lpstr>
      <vt:lpstr>PARKINSON'S DISEASE</vt:lpstr>
      <vt:lpstr>PARKINSON'S DISEASE</vt:lpstr>
      <vt:lpstr>PARKINSON'S DISEASE</vt:lpstr>
      <vt:lpstr>PARKINSON'S DISEASE</vt:lpstr>
      <vt:lpstr>PARKINSON'S DISEASE</vt:lpstr>
      <vt:lpstr>PowerPoint Presentation</vt:lpstr>
      <vt:lpstr>PowerPoint Presentation</vt:lpstr>
      <vt:lpstr>PARKINSON'S DISEASE</vt:lpstr>
      <vt:lpstr>PARKINSON'S DISEASE</vt:lpstr>
      <vt:lpstr>PARKINSON'S DISEASE</vt:lpstr>
      <vt:lpstr>PARKINSON'S DISEASE</vt:lpstr>
      <vt:lpstr>PARKINSON'S DISEASE</vt:lpstr>
      <vt:lpstr>PARKINSON'S DISEASE</vt:lpstr>
      <vt:lpstr>PARKINSON'S DISEASE</vt:lpstr>
      <vt:lpstr>PowerPoint Presentation</vt:lpstr>
      <vt:lpstr>PARKINSON'S DISEASE</vt:lpstr>
      <vt:lpstr>TREMOR</vt:lpstr>
      <vt:lpstr>ТРЕmor</vt:lpstr>
      <vt:lpstr>ESSENTIAL TREMOR</vt:lpstr>
      <vt:lpstr>ESSENTIAL TREMOR</vt:lpstr>
      <vt:lpstr>TREMOR</vt:lpstr>
      <vt:lpstr>CHOREA</vt:lpstr>
      <vt:lpstr>HUNTINGTON'S DISEASE  Chorea major progressiva</vt:lpstr>
      <vt:lpstr>HUNTINGTON'S DISEASE  Chorea major progressiva</vt:lpstr>
      <vt:lpstr>HUNTINGTON'S DISEASE  Chorea major progressiva</vt:lpstr>
      <vt:lpstr>HUNTINGTON'S DISEASE  Chorea major progressiva</vt:lpstr>
      <vt:lpstr>HUNTINGTON'S DISEASE  Chorea major progressiva</vt:lpstr>
      <vt:lpstr>HUNTINGTON'S DISEASE  Chorea major progressiva</vt:lpstr>
      <vt:lpstr>TARDIV DISKINESIAS</vt:lpstr>
      <vt:lpstr>BALLISM</vt:lpstr>
      <vt:lpstr>BALLISM</vt:lpstr>
      <vt:lpstr>DYSTONIA</vt:lpstr>
      <vt:lpstr>DYSTONIA</vt:lpstr>
      <vt:lpstr>PowerPoint Presentation</vt:lpstr>
      <vt:lpstr>DYSTONIA</vt:lpstr>
      <vt:lpstr>DYSTONIA</vt:lpstr>
      <vt:lpstr>Wilson's disease</vt:lpstr>
      <vt:lpstr>Wilson's disease</vt:lpstr>
      <vt:lpstr>Wilson's disease</vt:lpstr>
      <vt:lpstr>Wilson's disease</vt:lpstr>
      <vt:lpstr>Wilson's disease</vt:lpstr>
      <vt:lpstr>Wilson's disease</vt:lpstr>
      <vt:lpstr>Wilson's disease</vt:lpstr>
      <vt:lpstr>Wilson's disease</vt:lpstr>
      <vt:lpstr>PowerPoint Presentation</vt:lpstr>
      <vt:lpstr>PowerPoint Presentation</vt:lpstr>
      <vt:lpstr>Wilson's disease</vt:lpstr>
      <vt:lpstr>MYOCLONUS</vt:lpstr>
      <vt:lpstr>therapy</vt:lpstr>
      <vt:lpstr>TICKS</vt:lpstr>
      <vt:lpstr>Features of tics</vt:lpstr>
      <vt:lpstr>Simple motor tics</vt:lpstr>
      <vt:lpstr>Complex motor tics</vt:lpstr>
      <vt:lpstr>Vocal tics</vt:lpstr>
      <vt:lpstr>Gilles de la Tourette syndrome</vt:lpstr>
      <vt:lpstr>Gilles de la Tourette-ов синдром</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Поремећаји покрета</dc:title>
  <dc:creator>AC</dc:creator>
  <cp:lastModifiedBy>Dejan Aleksic</cp:lastModifiedBy>
  <cp:revision>329</cp:revision>
  <dcterms:created xsi:type="dcterms:W3CDTF">2006-08-16T00:00:00Z</dcterms:created>
  <dcterms:modified xsi:type="dcterms:W3CDTF">2024-02-20T17:38:25Z</dcterms:modified>
</cp:coreProperties>
</file>